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3"/>
    <p:sldMasterId id="2147484638" r:id="rId4"/>
    <p:sldMasterId id="2147487754" r:id="rId5"/>
    <p:sldMasterId id="2147487767" r:id="rId6"/>
  </p:sldMasterIdLst>
  <p:notesMasterIdLst>
    <p:notesMasterId r:id="rId25"/>
  </p:notesMasterIdLst>
  <p:handoutMasterIdLst>
    <p:handoutMasterId r:id="rId26"/>
  </p:handoutMasterIdLst>
  <p:sldIdLst>
    <p:sldId id="329" r:id="rId7"/>
    <p:sldId id="498" r:id="rId8"/>
    <p:sldId id="484" r:id="rId9"/>
    <p:sldId id="496" r:id="rId10"/>
    <p:sldId id="474" r:id="rId11"/>
    <p:sldId id="490" r:id="rId12"/>
    <p:sldId id="487" r:id="rId13"/>
    <p:sldId id="489" r:id="rId14"/>
    <p:sldId id="486" r:id="rId15"/>
    <p:sldId id="471" r:id="rId16"/>
    <p:sldId id="456" r:id="rId17"/>
    <p:sldId id="494" r:id="rId18"/>
    <p:sldId id="475" r:id="rId19"/>
    <p:sldId id="488" r:id="rId20"/>
    <p:sldId id="3203" r:id="rId21"/>
    <p:sldId id="3204" r:id="rId22"/>
    <p:sldId id="3198" r:id="rId23"/>
    <p:sldId id="621" r:id="rId24"/>
  </p:sldIdLst>
  <p:sldSz cx="9144000" cy="6858000" type="letter"/>
  <p:notesSz cx="7023100" cy="9309100"/>
  <p:defaultTextStyle>
    <a:defPPr>
      <a:defRPr lang="en-US"/>
    </a:defPPr>
    <a:lvl1pPr algn="l" defTabSz="457200" rtl="0" eaLnBrk="0" fontAlgn="base" hangingPunct="0">
      <a:spcBef>
        <a:spcPct val="0"/>
      </a:spcBef>
      <a:spcAft>
        <a:spcPct val="0"/>
      </a:spcAft>
      <a:defRPr kern="1200">
        <a:solidFill>
          <a:schemeClr val="tx1"/>
        </a:solidFill>
        <a:latin typeface="Arial" pitchFamily="34" charset="0"/>
        <a:ea typeface="MS PGothic" pitchFamily="34" charset="-128"/>
        <a:cs typeface="+mn-cs"/>
      </a:defRPr>
    </a:lvl1pPr>
    <a:lvl2pPr marL="457200" algn="l" defTabSz="457200" rtl="0" eaLnBrk="0" fontAlgn="base" hangingPunct="0">
      <a:spcBef>
        <a:spcPct val="0"/>
      </a:spcBef>
      <a:spcAft>
        <a:spcPct val="0"/>
      </a:spcAft>
      <a:defRPr kern="1200">
        <a:solidFill>
          <a:schemeClr val="tx1"/>
        </a:solidFill>
        <a:latin typeface="Arial" pitchFamily="34" charset="0"/>
        <a:ea typeface="MS PGothic" pitchFamily="34" charset="-128"/>
        <a:cs typeface="+mn-cs"/>
      </a:defRPr>
    </a:lvl2pPr>
    <a:lvl3pPr marL="914400" algn="l" defTabSz="457200" rtl="0" eaLnBrk="0" fontAlgn="base" hangingPunct="0">
      <a:spcBef>
        <a:spcPct val="0"/>
      </a:spcBef>
      <a:spcAft>
        <a:spcPct val="0"/>
      </a:spcAft>
      <a:defRPr kern="1200">
        <a:solidFill>
          <a:schemeClr val="tx1"/>
        </a:solidFill>
        <a:latin typeface="Arial" pitchFamily="34" charset="0"/>
        <a:ea typeface="MS PGothic"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itchFamily="34" charset="0"/>
        <a:ea typeface="MS PGothic"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8" autoAdjust="0"/>
    <p:restoredTop sz="68145" autoAdjust="0"/>
  </p:normalViewPr>
  <p:slideViewPr>
    <p:cSldViewPr snapToGrid="0" snapToObjects="1">
      <p:cViewPr varScale="1">
        <p:scale>
          <a:sx n="44" d="100"/>
          <a:sy n="44" d="100"/>
        </p:scale>
        <p:origin x="1808" y="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7908"/>
    </p:cViewPr>
  </p:sorterViewPr>
  <p:notesViewPr>
    <p:cSldViewPr snapToGrid="0" snapToObjects="1">
      <p:cViewPr varScale="1">
        <p:scale>
          <a:sx n="67" d="100"/>
          <a:sy n="67" d="100"/>
        </p:scale>
        <p:origin x="-3091" y="-91"/>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handoutMaster" Target="handoutMasters/handoutMaster1.xml"/><Relationship Id="rId3" Type="http://schemas.openxmlformats.org/officeDocument/2006/relationships/slideMaster" Target="slideMasters/slideMaster1.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2.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LoganBurba\Dropbox%20(SMWSA)\South%20Metro%20Water%20Supply%20Authority\11%20-%20Master%20Plan\2015%20Master%20Plan%20Update\Public%20Document\Copy%20of%20SMWSA%202%200%20(002)_LCB%20edite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LoganBurba\Dropbox%20(SMWSA)\South%20Metro%20Water%20Supply%20Authority\11%20-%20Master%20Plan\2015%20Master%20Plan%20Update\Public%20Document\Copy%20of%20SMWSA%202%200%20(002)_LCB%20edited.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Regional Per Capita Water Use (gpcd)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4591426071741001"/>
          <c:y val="0.12549621094653299"/>
          <c:w val="0.82353018372703402"/>
          <c:h val="0.79601107676043703"/>
        </c:manualLayout>
      </c:layout>
      <c:bar3DChart>
        <c:barDir val="col"/>
        <c:grouping val="clustered"/>
        <c:varyColors val="0"/>
        <c:ser>
          <c:idx val="0"/>
          <c:order val="0"/>
          <c:tx>
            <c:strRef>
              <c:f>'For Presentation'!$B$4</c:f>
              <c:strCache>
                <c:ptCount val="1"/>
                <c:pt idx="0">
                  <c:v>gpcd</c:v>
                </c:pt>
              </c:strCache>
            </c:strRef>
          </c:tx>
          <c:spPr>
            <a:solidFill>
              <a:schemeClr val="accent1"/>
            </a:solidFill>
            <a:ln>
              <a:noFill/>
            </a:ln>
            <a:effectLst/>
            <a:sp3d/>
          </c:spPr>
          <c:invertIfNegative val="0"/>
          <c:cat>
            <c:numRef>
              <c:f>'For Presentation'!$A$5:$A$7</c:f>
              <c:numCache>
                <c:formatCode>General</c:formatCode>
                <c:ptCount val="3"/>
                <c:pt idx="0">
                  <c:v>2000</c:v>
                </c:pt>
                <c:pt idx="1">
                  <c:v>2010</c:v>
                </c:pt>
                <c:pt idx="2">
                  <c:v>2014</c:v>
                </c:pt>
              </c:numCache>
            </c:numRef>
          </c:cat>
          <c:val>
            <c:numRef>
              <c:f>'For Presentation'!$B$5:$B$7</c:f>
              <c:numCache>
                <c:formatCode>General</c:formatCode>
                <c:ptCount val="3"/>
                <c:pt idx="0">
                  <c:v>215</c:v>
                </c:pt>
                <c:pt idx="1">
                  <c:v>146</c:v>
                </c:pt>
                <c:pt idx="2">
                  <c:v>120</c:v>
                </c:pt>
              </c:numCache>
            </c:numRef>
          </c:val>
          <c:extLst>
            <c:ext xmlns:c16="http://schemas.microsoft.com/office/drawing/2014/chart" uri="{C3380CC4-5D6E-409C-BE32-E72D297353CC}">
              <c16:uniqueId val="{00000000-A360-4B81-B66C-D2A1A42555DA}"/>
            </c:ext>
          </c:extLst>
        </c:ser>
        <c:dLbls>
          <c:showLegendKey val="0"/>
          <c:showVal val="0"/>
          <c:showCatName val="0"/>
          <c:showSerName val="0"/>
          <c:showPercent val="0"/>
          <c:showBubbleSize val="0"/>
        </c:dLbls>
        <c:gapWidth val="150"/>
        <c:shape val="box"/>
        <c:axId val="448010408"/>
        <c:axId val="448014152"/>
        <c:axId val="0"/>
      </c:bar3DChart>
      <c:catAx>
        <c:axId val="44801040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8014152"/>
        <c:crosses val="autoZero"/>
        <c:auto val="1"/>
        <c:lblAlgn val="ctr"/>
        <c:lblOffset val="100"/>
        <c:noMultiLvlLbl val="0"/>
      </c:catAx>
      <c:valAx>
        <c:axId val="4480141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Gallons per capita per day (gpcd)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80104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SMWSA Projected Supplies at Buildout (2065)</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6944444444444"/>
          <c:y val="0.30750141904476502"/>
          <c:w val="0.73611111111111105"/>
          <c:h val="0.54487361199155404"/>
        </c:manualLayout>
      </c:layout>
      <c:pie3DChart>
        <c:varyColors val="1"/>
        <c:ser>
          <c:idx val="0"/>
          <c:order val="0"/>
          <c:tx>
            <c:strRef>
              <c:f>'Buidout Only'!$H$28</c:f>
              <c:strCache>
                <c:ptCount val="1"/>
                <c:pt idx="0">
                  <c:v>2065</c:v>
                </c:pt>
              </c:strCache>
            </c:strRef>
          </c:tx>
          <c:dPt>
            <c:idx val="0"/>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1-A4EE-446D-A120-FFA569E73347}"/>
              </c:ext>
            </c:extLst>
          </c:dPt>
          <c:dPt>
            <c:idx val="1"/>
            <c:bubble3D val="0"/>
            <c:spPr>
              <a:solidFill>
                <a:srgbClr val="00B0F0"/>
              </a:solidFill>
              <a:ln w="25400">
                <a:solidFill>
                  <a:schemeClr val="lt1"/>
                </a:solidFill>
              </a:ln>
              <a:effectLst/>
              <a:sp3d contourW="25400">
                <a:contourClr>
                  <a:schemeClr val="lt1"/>
                </a:contourClr>
              </a:sp3d>
            </c:spPr>
            <c:extLst>
              <c:ext xmlns:c16="http://schemas.microsoft.com/office/drawing/2014/chart" uri="{C3380CC4-5D6E-409C-BE32-E72D297353CC}">
                <c16:uniqueId val="{00000003-A4EE-446D-A120-FFA569E73347}"/>
              </c:ext>
            </c:extLst>
          </c:dPt>
          <c:dPt>
            <c:idx val="2"/>
            <c:bubble3D val="0"/>
            <c:spPr>
              <a:pattFill prst="zigZag">
                <a:fgClr>
                  <a:srgbClr val="00B0F0"/>
                </a:fgClr>
                <a:bgClr>
                  <a:schemeClr val="bg1"/>
                </a:bgClr>
              </a:pattFill>
              <a:ln w="25400">
                <a:solidFill>
                  <a:schemeClr val="lt1"/>
                </a:solidFill>
              </a:ln>
              <a:effectLst/>
              <a:sp3d contourW="25400">
                <a:contourClr>
                  <a:schemeClr val="lt1"/>
                </a:contourClr>
              </a:sp3d>
            </c:spPr>
            <c:extLst>
              <c:ext xmlns:c16="http://schemas.microsoft.com/office/drawing/2014/chart" uri="{C3380CC4-5D6E-409C-BE32-E72D297353CC}">
                <c16:uniqueId val="{00000005-A4EE-446D-A120-FFA569E73347}"/>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A4EE-446D-A120-FFA569E73347}"/>
              </c:ext>
            </c:extLst>
          </c:dPt>
          <c:dLbls>
            <c:dLbl>
              <c:idx val="0"/>
              <c:layout>
                <c:manualLayout>
                  <c:x val="3.7341863517060397E-2"/>
                  <c:y val="-7.1151817831861999E-3"/>
                </c:manualLayout>
              </c:layout>
              <c:tx>
                <c:rich>
                  <a:bodyPr/>
                  <a:lstStyle/>
                  <a:p>
                    <a:fld id="{8A6083E1-2D21-47BC-855F-680A0E79EC6B}" type="CATEGORYNAME">
                      <a:rPr lang="en-US"/>
                      <a:pPr/>
                      <a:t>[CATEGORY NAME]</a:t>
                    </a:fld>
                    <a:endParaRPr lang="en-US" baseline="0" dirty="0"/>
                  </a:p>
                  <a:p>
                    <a:fld id="{85C5F486-B97B-492E-94B1-A545A9C8D94F}" type="VALUE">
                      <a:rPr lang="en-US"/>
                      <a:pPr/>
                      <a:t>[VALUE]</a:t>
                    </a:fld>
                    <a:r>
                      <a:rPr lang="en-US" dirty="0"/>
                      <a:t> AF</a:t>
                    </a:r>
                    <a:endParaRPr lang="en-US" baseline="0" dirty="0"/>
                  </a:p>
                  <a:p>
                    <a:fld id="{BF176B36-5CBF-4AB4-B055-79B428A2E8DC}" type="PERCENTAGE">
                      <a:rPr lang="en-US"/>
                      <a:pPr/>
                      <a:t>[PERCENTAGE]</a:t>
                    </a:fld>
                    <a:endParaRPr lang="en-US"/>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A4EE-446D-A120-FFA569E73347}"/>
                </c:ext>
              </c:extLst>
            </c:dLbl>
            <c:dLbl>
              <c:idx val="1"/>
              <c:layout>
                <c:manualLayout>
                  <c:x val="-0.13018186789151401"/>
                  <c:y val="-0.30128062447441201"/>
                </c:manualLayout>
              </c:layout>
              <c:tx>
                <c:rich>
                  <a:bodyPr/>
                  <a:lstStyle/>
                  <a:p>
                    <a:fld id="{D0448F19-8168-4991-8C31-8060088A908F}" type="CATEGORYNAME">
                      <a:rPr lang="en-US"/>
                      <a:pPr/>
                      <a:t>[CATEGORY NAME]</a:t>
                    </a:fld>
                    <a:endParaRPr lang="en-US" baseline="0" dirty="0"/>
                  </a:p>
                  <a:p>
                    <a:fld id="{42B981BF-B8D3-42A9-8246-5D6482F9F8CE}" type="VALUE">
                      <a:rPr lang="en-US"/>
                      <a:pPr/>
                      <a:t>[VALUE]</a:t>
                    </a:fld>
                    <a:r>
                      <a:rPr lang="en-US" dirty="0"/>
                      <a:t> AF</a:t>
                    </a:r>
                    <a:endParaRPr lang="en-US" baseline="0" dirty="0"/>
                  </a:p>
                  <a:p>
                    <a:fld id="{E3B400A2-6D14-48D7-8783-68C1D7CFFC75}" type="PERCENTAGE">
                      <a:rPr lang="en-US"/>
                      <a:pPr/>
                      <a:t>[PERCENTAGE]</a:t>
                    </a:fld>
                    <a:endParaRPr lang="en-US"/>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A4EE-446D-A120-FFA569E73347}"/>
                </c:ext>
              </c:extLst>
            </c:dLbl>
            <c:dLbl>
              <c:idx val="2"/>
              <c:layout>
                <c:manualLayout>
                  <c:x val="-1.08804680664917E-2"/>
                  <c:y val="-4.77614272850342E-2"/>
                </c:manualLayout>
              </c:layout>
              <c:tx>
                <c:rich>
                  <a:bodyPr/>
                  <a:lstStyle/>
                  <a:p>
                    <a:fld id="{47D2B323-DCDB-4D5F-9F07-58505C62B358}" type="CATEGORYNAME">
                      <a:rPr lang="da-DK"/>
                      <a:pPr/>
                      <a:t>[CATEGORY NAME]</a:t>
                    </a:fld>
                    <a:endParaRPr lang="da-DK" baseline="0"/>
                  </a:p>
                  <a:p>
                    <a:fld id="{C6213770-8A15-4F32-B3D7-D41D381B61B4}" type="VALUE">
                      <a:rPr lang="da-DK"/>
                      <a:pPr/>
                      <a:t>[VALUE]</a:t>
                    </a:fld>
                    <a:r>
                      <a:rPr lang="da-DK"/>
                      <a:t> AF</a:t>
                    </a:r>
                    <a:endParaRPr lang="da-DK" baseline="0"/>
                  </a:p>
                  <a:p>
                    <a:fld id="{C9D0CDAF-CE01-41F8-93E2-118C4CD90594}" type="PERCENTAGE">
                      <a:rPr lang="da-DK"/>
                      <a:pPr/>
                      <a:t>[PERCENTAGE]</a:t>
                    </a:fld>
                    <a:endParaRPr lang="en-US"/>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A4EE-446D-A120-FFA569E73347}"/>
                </c:ext>
              </c:extLst>
            </c:dLbl>
            <c:dLbl>
              <c:idx val="3"/>
              <c:layout>
                <c:manualLayout>
                  <c:x val="5.5462051618547697E-2"/>
                  <c:y val="-3.0819455838696799E-2"/>
                </c:manualLayout>
              </c:layout>
              <c:tx>
                <c:rich>
                  <a:bodyPr/>
                  <a:lstStyle/>
                  <a:p>
                    <a:fld id="{203AD533-B412-4FFE-9F9C-8634E7F354FF}" type="CATEGORYNAME">
                      <a:rPr lang="en-US"/>
                      <a:pPr/>
                      <a:t>[CATEGORY NAME]</a:t>
                    </a:fld>
                    <a:endParaRPr lang="en-US" baseline="0" dirty="0"/>
                  </a:p>
                  <a:p>
                    <a:fld id="{DFBE98BB-3CDC-412F-A3E1-578E802FA9DB}" type="VALUE">
                      <a:rPr lang="en-US"/>
                      <a:pPr/>
                      <a:t>[VALUE]</a:t>
                    </a:fld>
                    <a:r>
                      <a:rPr lang="en-US" dirty="0"/>
                      <a:t> AF</a:t>
                    </a:r>
                    <a:endParaRPr lang="en-US" baseline="0" dirty="0"/>
                  </a:p>
                  <a:p>
                    <a:fld id="{C2945E8F-27EF-4900-9DF4-C75F9AE08482}" type="PERCENTAGE">
                      <a:rPr lang="en-US"/>
                      <a:pPr/>
                      <a:t>[PERCENTAGE]</a:t>
                    </a:fld>
                    <a:endParaRPr lang="en-US"/>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A4EE-446D-A120-FFA569E7334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1"/>
            <c:showBubbleSize val="0"/>
            <c:separator>
</c:separator>
            <c:showLeaderLines val="1"/>
            <c:leaderLines>
              <c:spPr>
                <a:ln w="9525" cap="flat" cmpd="sng" algn="ctr">
                  <a:solidFill>
                    <a:schemeClr val="tx1"/>
                  </a:solidFill>
                  <a:round/>
                </a:ln>
                <a:effectLst/>
              </c:spPr>
            </c:leaderLines>
            <c:extLst>
              <c:ext xmlns:c15="http://schemas.microsoft.com/office/drawing/2012/chart" uri="{CE6537A1-D6FC-4f65-9D91-7224C49458BB}"/>
            </c:extLst>
          </c:dLbls>
          <c:cat>
            <c:strRef>
              <c:f>'Buidout Only'!$B$29:$B$32</c:f>
              <c:strCache>
                <c:ptCount val="4"/>
                <c:pt idx="0">
                  <c:v>Non-Renewable</c:v>
                </c:pt>
                <c:pt idx="1">
                  <c:v>Renewable</c:v>
                </c:pt>
                <c:pt idx="2">
                  <c:v>Planned Renewable</c:v>
                </c:pt>
                <c:pt idx="3">
                  <c:v>Renewable Goal</c:v>
                </c:pt>
              </c:strCache>
            </c:strRef>
          </c:cat>
          <c:val>
            <c:numRef>
              <c:f>'Buidout Only'!$H$29:$H$32</c:f>
              <c:numCache>
                <c:formatCode>#,##0</c:formatCode>
                <c:ptCount val="4"/>
                <c:pt idx="0">
                  <c:v>16899.60606060606</c:v>
                </c:pt>
                <c:pt idx="1">
                  <c:v>72239.911999999982</c:v>
                </c:pt>
                <c:pt idx="2">
                  <c:v>20000</c:v>
                </c:pt>
                <c:pt idx="3">
                  <c:v>11306.98193939394</c:v>
                </c:pt>
              </c:numCache>
            </c:numRef>
          </c:val>
          <c:extLst>
            <c:ext xmlns:c16="http://schemas.microsoft.com/office/drawing/2014/chart" uri="{C3380CC4-5D6E-409C-BE32-E72D297353CC}">
              <c16:uniqueId val="{00000008-A4EE-446D-A120-FFA569E73347}"/>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4" cy="465455"/>
          </a:xfrm>
          <a:prstGeom prst="rect">
            <a:avLst/>
          </a:prstGeom>
        </p:spPr>
        <p:txBody>
          <a:bodyPr vert="horz" lIns="93297" tIns="46648" rIns="93297" bIns="46648" rtlCol="0"/>
          <a:lstStyle>
            <a:lvl1pPr algn="l" eaLnBrk="1" fontAlgn="auto" hangingPunct="1">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sz="quarter" idx="1"/>
          </p:nvPr>
        </p:nvSpPr>
        <p:spPr>
          <a:xfrm>
            <a:off x="3978133" y="0"/>
            <a:ext cx="3043344" cy="465455"/>
          </a:xfrm>
          <a:prstGeom prst="rect">
            <a:avLst/>
          </a:prstGeom>
        </p:spPr>
        <p:txBody>
          <a:bodyPr vert="horz" wrap="square" lIns="93297" tIns="46648" rIns="93297" bIns="46648" numCol="1" anchor="t" anchorCtr="0" compatLnSpc="1">
            <a:prstTxWarp prst="textNoShape">
              <a:avLst/>
            </a:prstTxWarp>
          </a:bodyPr>
          <a:lstStyle>
            <a:lvl1pPr algn="r" eaLnBrk="1" hangingPunct="1">
              <a:defRPr sz="1200" smtClean="0">
                <a:latin typeface="Calibri" pitchFamily="34" charset="0"/>
              </a:defRPr>
            </a:lvl1pPr>
          </a:lstStyle>
          <a:p>
            <a:pPr>
              <a:defRPr/>
            </a:pPr>
            <a:fld id="{E6B1506C-A3DB-4646-9D77-319E2B6C72C9}" type="datetimeFigureOut">
              <a:rPr lang="en-US"/>
              <a:pPr>
                <a:defRPr/>
              </a:pPr>
              <a:t>6/1/2023</a:t>
            </a:fld>
            <a:endParaRPr lang="en-US" dirty="0"/>
          </a:p>
        </p:txBody>
      </p:sp>
      <p:sp>
        <p:nvSpPr>
          <p:cNvPr id="4" name="Footer Placeholder 3"/>
          <p:cNvSpPr>
            <a:spLocks noGrp="1"/>
          </p:cNvSpPr>
          <p:nvPr>
            <p:ph type="ftr" sz="quarter" idx="2"/>
          </p:nvPr>
        </p:nvSpPr>
        <p:spPr>
          <a:xfrm>
            <a:off x="1" y="8842029"/>
            <a:ext cx="3043344" cy="465455"/>
          </a:xfrm>
          <a:prstGeom prst="rect">
            <a:avLst/>
          </a:prstGeom>
        </p:spPr>
        <p:txBody>
          <a:bodyPr vert="horz" lIns="93297" tIns="46648" rIns="93297" bIns="46648" rtlCol="0" anchor="b"/>
          <a:lstStyle>
            <a:lvl1pPr algn="l" eaLnBrk="1" fontAlgn="auto" hangingPunct="1">
              <a:spcBef>
                <a:spcPts val="0"/>
              </a:spcBef>
              <a:spcAft>
                <a:spcPts val="0"/>
              </a:spcAft>
              <a:defRPr sz="12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978133" y="8842029"/>
            <a:ext cx="3043344" cy="465455"/>
          </a:xfrm>
          <a:prstGeom prst="rect">
            <a:avLst/>
          </a:prstGeom>
        </p:spPr>
        <p:txBody>
          <a:bodyPr vert="horz" wrap="square" lIns="93297" tIns="46648" rIns="93297" bIns="46648" numCol="1" anchor="b" anchorCtr="0" compatLnSpc="1">
            <a:prstTxWarp prst="textNoShape">
              <a:avLst/>
            </a:prstTxWarp>
          </a:bodyPr>
          <a:lstStyle>
            <a:lvl1pPr algn="r" eaLnBrk="1" hangingPunct="1">
              <a:defRPr sz="1200" smtClean="0">
                <a:latin typeface="Calibri" pitchFamily="34" charset="0"/>
              </a:defRPr>
            </a:lvl1pPr>
          </a:lstStyle>
          <a:p>
            <a:pPr>
              <a:defRPr/>
            </a:pPr>
            <a:fld id="{4927D307-B5E5-4B68-9079-368BD1E26116}" type="slidenum">
              <a:rPr lang="en-US"/>
              <a:pPr>
                <a:defRPr/>
              </a:pPr>
              <a:t>‹#›</a:t>
            </a:fld>
            <a:endParaRPr lang="en-US" dirty="0"/>
          </a:p>
        </p:txBody>
      </p:sp>
    </p:spTree>
    <p:extLst>
      <p:ext uri="{BB962C8B-B14F-4D97-AF65-F5344CB8AC3E}">
        <p14:creationId xmlns:p14="http://schemas.microsoft.com/office/powerpoint/2010/main" val="31333577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4" cy="465455"/>
          </a:xfrm>
          <a:prstGeom prst="rect">
            <a:avLst/>
          </a:prstGeom>
        </p:spPr>
        <p:txBody>
          <a:bodyPr vert="horz" lIns="93297" tIns="46648" rIns="93297" bIns="46648" rtlCol="0"/>
          <a:lstStyle>
            <a:lvl1pPr algn="l" eaLnBrk="1" fontAlgn="auto" hangingPunct="1">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978133" y="0"/>
            <a:ext cx="3043344" cy="465455"/>
          </a:xfrm>
          <a:prstGeom prst="rect">
            <a:avLst/>
          </a:prstGeom>
        </p:spPr>
        <p:txBody>
          <a:bodyPr vert="horz" wrap="square" lIns="93297" tIns="46648" rIns="93297" bIns="46648" numCol="1" anchor="t" anchorCtr="0" compatLnSpc="1">
            <a:prstTxWarp prst="textNoShape">
              <a:avLst/>
            </a:prstTxWarp>
          </a:bodyPr>
          <a:lstStyle>
            <a:lvl1pPr algn="r" eaLnBrk="1" hangingPunct="1">
              <a:defRPr sz="1200" smtClean="0">
                <a:latin typeface="Calibri" pitchFamily="34" charset="0"/>
              </a:defRPr>
            </a:lvl1pPr>
          </a:lstStyle>
          <a:p>
            <a:pPr>
              <a:defRPr/>
            </a:pPr>
            <a:fld id="{BF4B2A48-CF40-42C2-8E14-9BF44CADA441}" type="datetimeFigureOut">
              <a:rPr lang="en-US"/>
              <a:pPr>
                <a:defRPr/>
              </a:pPr>
              <a:t>6/1/2023</a:t>
            </a:fld>
            <a:endParaRPr lang="en-US" dirty="0"/>
          </a:p>
        </p:txBody>
      </p:sp>
      <p:sp>
        <p:nvSpPr>
          <p:cNvPr id="4" name="Slide Image Placeholder 3"/>
          <p:cNvSpPr>
            <a:spLocks noGrp="1" noRot="1" noChangeAspect="1"/>
          </p:cNvSpPr>
          <p:nvPr>
            <p:ph type="sldImg" idx="2"/>
          </p:nvPr>
        </p:nvSpPr>
        <p:spPr>
          <a:xfrm>
            <a:off x="1184275" y="696913"/>
            <a:ext cx="4654550" cy="3492500"/>
          </a:xfrm>
          <a:prstGeom prst="rect">
            <a:avLst/>
          </a:prstGeom>
          <a:noFill/>
          <a:ln w="12700">
            <a:solidFill>
              <a:prstClr val="black"/>
            </a:solidFill>
          </a:ln>
        </p:spPr>
        <p:txBody>
          <a:bodyPr vert="horz" lIns="93297" tIns="46648" rIns="93297" bIns="46648" rtlCol="0" anchor="ctr"/>
          <a:lstStyle/>
          <a:p>
            <a:pPr lvl="0"/>
            <a:endParaRPr lang="en-US" noProof="0" dirty="0"/>
          </a:p>
        </p:txBody>
      </p:sp>
      <p:sp>
        <p:nvSpPr>
          <p:cNvPr id="5" name="Notes Placeholder 4"/>
          <p:cNvSpPr>
            <a:spLocks noGrp="1"/>
          </p:cNvSpPr>
          <p:nvPr>
            <p:ph type="body" sz="quarter" idx="3"/>
          </p:nvPr>
        </p:nvSpPr>
        <p:spPr>
          <a:xfrm>
            <a:off x="702310" y="4421824"/>
            <a:ext cx="5618480" cy="4189095"/>
          </a:xfrm>
          <a:prstGeom prst="rect">
            <a:avLst/>
          </a:prstGeom>
        </p:spPr>
        <p:txBody>
          <a:bodyPr vert="horz" lIns="93297" tIns="46648" rIns="93297" bIns="46648"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8842029"/>
            <a:ext cx="3043344" cy="465455"/>
          </a:xfrm>
          <a:prstGeom prst="rect">
            <a:avLst/>
          </a:prstGeom>
        </p:spPr>
        <p:txBody>
          <a:bodyPr vert="horz" lIns="93297" tIns="46648" rIns="93297" bIns="46648" rtlCol="0" anchor="b"/>
          <a:lstStyle>
            <a:lvl1pPr algn="l" eaLnBrk="1" fontAlgn="auto" hangingPunct="1">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978133" y="8842029"/>
            <a:ext cx="3043344" cy="465455"/>
          </a:xfrm>
          <a:prstGeom prst="rect">
            <a:avLst/>
          </a:prstGeom>
        </p:spPr>
        <p:txBody>
          <a:bodyPr vert="horz" wrap="square" lIns="93297" tIns="46648" rIns="93297" bIns="46648" numCol="1" anchor="b" anchorCtr="0" compatLnSpc="1">
            <a:prstTxWarp prst="textNoShape">
              <a:avLst/>
            </a:prstTxWarp>
          </a:bodyPr>
          <a:lstStyle>
            <a:lvl1pPr algn="r" eaLnBrk="1" hangingPunct="1">
              <a:defRPr sz="1200" smtClean="0">
                <a:latin typeface="Calibri" pitchFamily="34" charset="0"/>
              </a:defRPr>
            </a:lvl1pPr>
          </a:lstStyle>
          <a:p>
            <a:pPr>
              <a:defRPr/>
            </a:pPr>
            <a:fld id="{CF9693F9-312B-40F5-B6F4-E4A8D5911F95}" type="slidenum">
              <a:rPr lang="en-US"/>
              <a:pPr>
                <a:defRPr/>
              </a:pPr>
              <a:t>‹#›</a:t>
            </a:fld>
            <a:endParaRPr lang="en-US" dirty="0"/>
          </a:p>
        </p:txBody>
      </p:sp>
    </p:spTree>
    <p:extLst>
      <p:ext uri="{BB962C8B-B14F-4D97-AF65-F5344CB8AC3E}">
        <p14:creationId xmlns:p14="http://schemas.microsoft.com/office/powerpoint/2010/main" val="2819440216"/>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p:spPr>
      </p:sp>
      <p:sp>
        <p:nvSpPr>
          <p:cNvPr id="149507" name="Notes Placeholder 2"/>
          <p:cNvSpPr>
            <a:spLocks noGrp="1"/>
          </p:cNvSpPr>
          <p:nvPr>
            <p:ph type="body" idx="1"/>
          </p:nvPr>
        </p:nvSpPr>
        <p:spPr bwMode="auto">
          <a:noFill/>
        </p:spPr>
        <p:txBody>
          <a:bodyPr wrap="square" numCol="1" anchor="t" anchorCtr="0" compatLnSpc="1">
            <a:prstTxWarp prst="textNoShape">
              <a:avLst/>
            </a:prstTxWarp>
          </a:bodyPr>
          <a:lstStyle/>
          <a:p>
            <a:pPr marL="170310" indent="-170310">
              <a:lnSpc>
                <a:spcPct val="115000"/>
              </a:lnSpc>
              <a:spcBef>
                <a:spcPts val="0"/>
              </a:spcBef>
              <a:spcAft>
                <a:spcPts val="1001"/>
              </a:spcAft>
              <a:buFont typeface="Arial" panose="020B0604020202020204" pitchFamily="34" charset="0"/>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t>Going to talk about our</a:t>
            </a:r>
            <a:r>
              <a:rPr lang="en-US" baseline="0" dirty="0"/>
              <a:t> 2016 master plan, progress that we have made, and outlook for the future…</a:t>
            </a:r>
            <a:endParaRPr lang="en-US" dirty="0"/>
          </a:p>
          <a:p>
            <a:endParaRPr lang="en-US" baseline="0" dirty="0"/>
          </a:p>
          <a:p>
            <a:r>
              <a:rPr lang="en-US" baseline="0" dirty="0"/>
              <a:t>But before jumping into all of that, I will need to provide some context because historically we have been one of the state’s most challenged regions when it comes to water.</a:t>
            </a:r>
            <a:endParaRPr lang="en-US" dirty="0"/>
          </a:p>
          <a:p>
            <a:endParaRPr lang="en-US" dirty="0"/>
          </a:p>
        </p:txBody>
      </p:sp>
      <p:sp>
        <p:nvSpPr>
          <p:cNvPr id="149508" name="Slide Number Placeholder 3"/>
          <p:cNvSpPr>
            <a:spLocks noGrp="1"/>
          </p:cNvSpPr>
          <p:nvPr>
            <p:ph type="sldNum" sz="quarter" idx="5"/>
          </p:nvPr>
        </p:nvSpPr>
        <p:spPr bwMode="auto">
          <a:noFill/>
          <a:ln>
            <a:miter lim="800000"/>
            <a:headEnd/>
            <a:tailEnd/>
          </a:ln>
        </p:spPr>
        <p:txBody>
          <a:bodyPr/>
          <a:lstStyle/>
          <a:p>
            <a:fld id="{F7C99C42-8E93-4E2A-8EAB-211E978761FA}" type="slidenum">
              <a:rPr lang="en-US"/>
              <a:pPr/>
              <a:t>1</a:t>
            </a:fld>
            <a:endParaRPr lang="en-US" dirty="0"/>
          </a:p>
        </p:txBody>
      </p:sp>
    </p:spTree>
    <p:extLst>
      <p:ext uri="{BB962C8B-B14F-4D97-AF65-F5344CB8AC3E}">
        <p14:creationId xmlns:p14="http://schemas.microsoft.com/office/powerpoint/2010/main" val="229247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And we have also made tremendous progress in becoming a statewide leader in conservation and water stewardship.</a:t>
            </a:r>
            <a:endParaRPr lang="en-US" sz="1100" b="1" dirty="0"/>
          </a:p>
          <a:p>
            <a:r>
              <a:rPr lang="en-US" sz="1100" b="1" dirty="0"/>
              <a:t>Conservation</a:t>
            </a:r>
          </a:p>
          <a:p>
            <a:r>
              <a:rPr lang="en-US" sz="1100" dirty="0"/>
              <a:t>Between 2000 and 2010, we saw a reduction in per capita demands of over 30%.  Our region averages about 120 gallons of water per capita per day, one of the lowest per capita rates in the state. </a:t>
            </a:r>
            <a:r>
              <a:rPr lang="en-US" sz="1100" b="1" dirty="0"/>
              <a:t>The state plan includes a goal for our region of 129 gallons </a:t>
            </a:r>
            <a:r>
              <a:rPr lang="en-US" sz="1100" dirty="0"/>
              <a:t>per capita per day.  At 120, we have already surpassed that.</a:t>
            </a:r>
          </a:p>
          <a:p>
            <a:endParaRPr lang="en-US" sz="1100" dirty="0"/>
          </a:p>
          <a:p>
            <a:pPr marL="170310" indent="-170310" defTabSz="454163">
              <a:spcBef>
                <a:spcPts val="0"/>
              </a:spcBef>
              <a:spcAft>
                <a:spcPts val="0"/>
              </a:spcAft>
              <a:buFont typeface="Arial" panose="020B0604020202020204" pitchFamily="34" charset="0"/>
              <a:buChar char="•"/>
            </a:pPr>
            <a:r>
              <a:rPr lang="en-US" sz="1100" b="1" dirty="0"/>
              <a:t>All members have a conservation plan</a:t>
            </a:r>
            <a:r>
              <a:rPr lang="en-US" sz="1100" dirty="0"/>
              <a:t>. </a:t>
            </a:r>
          </a:p>
          <a:p>
            <a:pPr marL="170310" indent="-170310">
              <a:spcBef>
                <a:spcPts val="0"/>
              </a:spcBef>
              <a:spcAft>
                <a:spcPts val="0"/>
              </a:spcAft>
              <a:buFont typeface="Arial" panose="020B0604020202020204" pitchFamily="34" charset="0"/>
              <a:buChar char="•"/>
            </a:pPr>
            <a:r>
              <a:rPr lang="en-US" sz="1100" dirty="0"/>
              <a:t>We’ve developed a </a:t>
            </a:r>
            <a:r>
              <a:rPr lang="en-US" sz="1100" b="1" dirty="0"/>
              <a:t>conservation committee </a:t>
            </a:r>
            <a:r>
              <a:rPr lang="en-US" sz="1100" dirty="0"/>
              <a:t>dedicated to developing smart water solutions. </a:t>
            </a:r>
          </a:p>
          <a:p>
            <a:pPr marL="170310" indent="-170310">
              <a:spcBef>
                <a:spcPts val="0"/>
              </a:spcBef>
              <a:spcAft>
                <a:spcPts val="0"/>
              </a:spcAft>
              <a:buFont typeface="Arial" panose="020B0604020202020204" pitchFamily="34" charset="0"/>
              <a:buChar char="•"/>
            </a:pPr>
            <a:r>
              <a:rPr lang="en-US" sz="1100" dirty="0"/>
              <a:t>Our </a:t>
            </a:r>
            <a:r>
              <a:rPr lang="en-US" sz="1100" b="1" dirty="0"/>
              <a:t>Water Ambassadors program </a:t>
            </a:r>
            <a:r>
              <a:rPr lang="en-US" sz="1100" dirty="0"/>
              <a:t>enlists high school volunteers to teach elementary students about </a:t>
            </a:r>
            <a:r>
              <a:rPr lang="en-US" sz="1100" b="1" dirty="0"/>
              <a:t>water conservation and water supply.</a:t>
            </a:r>
          </a:p>
          <a:p>
            <a:pPr marL="170310" indent="-170310">
              <a:spcBef>
                <a:spcPts val="0"/>
              </a:spcBef>
              <a:spcAft>
                <a:spcPts val="0"/>
              </a:spcAft>
              <a:buFont typeface="Arial" panose="020B0604020202020204" pitchFamily="34" charset="0"/>
              <a:buChar char="•"/>
            </a:pPr>
            <a:r>
              <a:rPr lang="en-US" sz="1100" dirty="0"/>
              <a:t>Providers serving Highlands Ranch and Castle Rock are two of only three in the state to put water customers on a water budget that tracks use by household. </a:t>
            </a:r>
          </a:p>
          <a:p>
            <a:pPr marL="170310" indent="-170310">
              <a:spcBef>
                <a:spcPts val="0"/>
              </a:spcBef>
              <a:spcAft>
                <a:spcPts val="0"/>
              </a:spcAft>
              <a:buFont typeface="Arial" panose="020B0604020202020204" pitchFamily="34" charset="0"/>
              <a:buChar char="•"/>
            </a:pPr>
            <a:r>
              <a:rPr lang="en-US" sz="1100" dirty="0"/>
              <a:t>Sterling Ranch and Castle Rock are leaders in the state in integrating water efficiency and conservation into real estate development plans.</a:t>
            </a:r>
          </a:p>
          <a:p>
            <a:pPr marL="170310" indent="-170310">
              <a:spcBef>
                <a:spcPts val="0"/>
              </a:spcBef>
              <a:spcAft>
                <a:spcPts val="0"/>
              </a:spcAft>
              <a:buFont typeface="Arial" panose="020B0604020202020204" pitchFamily="34" charset="0"/>
              <a:buChar char="•"/>
            </a:pPr>
            <a:r>
              <a:rPr lang="en-US" sz="1100" dirty="0"/>
              <a:t>Our region has the only rainwater harvesting pilot study in the state</a:t>
            </a:r>
          </a:p>
          <a:p>
            <a:pPr>
              <a:spcBef>
                <a:spcPts val="0"/>
              </a:spcBef>
              <a:spcAft>
                <a:spcPts val="0"/>
              </a:spcAft>
            </a:pPr>
            <a:r>
              <a:rPr lang="en-US" sz="1100" b="1" dirty="0"/>
              <a:t>Reuse</a:t>
            </a:r>
          </a:p>
          <a:p>
            <a:pPr marL="170310" indent="-170310">
              <a:spcBef>
                <a:spcPts val="0"/>
              </a:spcBef>
              <a:spcAft>
                <a:spcPts val="0"/>
              </a:spcAft>
              <a:buFont typeface="Arial" panose="020B0604020202020204" pitchFamily="34" charset="0"/>
              <a:buChar char="•"/>
            </a:pPr>
            <a:r>
              <a:rPr lang="en-US" sz="1100" dirty="0"/>
              <a:t>Many members already make the most out of reuse by using return flows. </a:t>
            </a:r>
          </a:p>
          <a:p>
            <a:pPr marL="170310" indent="-170310">
              <a:spcBef>
                <a:spcPts val="0"/>
              </a:spcBef>
              <a:spcAft>
                <a:spcPts val="0"/>
              </a:spcAft>
              <a:buFont typeface="Arial" panose="020B0604020202020204" pitchFamily="34" charset="0"/>
              <a:buChar char="•"/>
            </a:pPr>
            <a:r>
              <a:rPr lang="en-US" sz="1100" dirty="0"/>
              <a:t>The region is set up to reuse all of the supplies that we are legally allowed to reuse.</a:t>
            </a:r>
          </a:p>
          <a:p>
            <a:pPr marL="170310" indent="-170310">
              <a:spcBef>
                <a:spcPts val="0"/>
              </a:spcBef>
              <a:spcAft>
                <a:spcPts val="0"/>
              </a:spcAft>
              <a:buFont typeface="Arial" panose="020B0604020202020204" pitchFamily="34" charset="0"/>
              <a:buChar char="•"/>
            </a:pPr>
            <a:r>
              <a:rPr lang="en-US" sz="1100" dirty="0"/>
              <a:t>Meridian and Inverness have a 100% reuse program with zero discharge.</a:t>
            </a:r>
          </a:p>
          <a:p>
            <a:pPr marL="170310" indent="-170310" defTabSz="454163">
              <a:spcBef>
                <a:spcPts val="0"/>
              </a:spcBef>
              <a:spcAft>
                <a:spcPts val="0"/>
              </a:spcAft>
              <a:buFont typeface="Arial" panose="020B0604020202020204" pitchFamily="34" charset="0"/>
              <a:buChar char="•"/>
              <a:defRPr/>
            </a:pPr>
            <a:r>
              <a:rPr lang="en-US" sz="1100" dirty="0"/>
              <a:t>By buildout, </a:t>
            </a:r>
            <a:r>
              <a:rPr lang="en-US" sz="1100" b="1" dirty="0"/>
              <a:t>28% of our region’s total demands </a:t>
            </a:r>
            <a:r>
              <a:rPr lang="en-US" sz="1100" dirty="0"/>
              <a:t>will be met through reuse.  I don’t have the numbers for other utilities, but I’m guessing that meeting over ¼ of total demands with reuse is quite high.</a:t>
            </a:r>
          </a:p>
        </p:txBody>
      </p:sp>
      <p:sp>
        <p:nvSpPr>
          <p:cNvPr id="4" name="Slide Number Placeholder 3"/>
          <p:cNvSpPr>
            <a:spLocks noGrp="1"/>
          </p:cNvSpPr>
          <p:nvPr>
            <p:ph type="sldNum" sz="quarter" idx="10"/>
          </p:nvPr>
        </p:nvSpPr>
        <p:spPr/>
        <p:txBody>
          <a:bodyPr/>
          <a:lstStyle/>
          <a:p>
            <a:pPr>
              <a:defRPr/>
            </a:pPr>
            <a:fld id="{CF9693F9-312B-40F5-B6F4-E4A8D5911F95}" type="slidenum">
              <a:rPr lang="en-US" smtClean="0"/>
              <a:pPr>
                <a:defRPr/>
              </a:pPr>
              <a:t>10</a:t>
            </a:fld>
            <a:endParaRPr lang="en-US" dirty="0"/>
          </a:p>
        </p:txBody>
      </p:sp>
    </p:spTree>
    <p:extLst>
      <p:ext uri="{BB962C8B-B14F-4D97-AF65-F5344CB8AC3E}">
        <p14:creationId xmlns:p14="http://schemas.microsoft.com/office/powerpoint/2010/main" val="1244644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progress is the result of a number of regional projects and initiatives that the SMWSA and its members have invested in, including:</a:t>
            </a:r>
          </a:p>
          <a:p>
            <a:pPr marL="170310" indent="-170310">
              <a:buFont typeface="Arial" panose="020B0604020202020204" pitchFamily="34" charset="0"/>
              <a:buChar char="•"/>
            </a:pPr>
            <a:r>
              <a:rPr lang="en-US" dirty="0"/>
              <a:t>The Chatfield Reallocation Project – where storage</a:t>
            </a:r>
            <a:r>
              <a:rPr lang="en-US" baseline="0" dirty="0"/>
              <a:t> will be repurposed to water supply storage</a:t>
            </a:r>
            <a:endParaRPr lang="en-US" dirty="0"/>
          </a:p>
          <a:p>
            <a:pPr marL="170310" indent="-170310">
              <a:buFont typeface="Arial" panose="020B0604020202020204" pitchFamily="34" charset="0"/>
              <a:buChar char="•"/>
            </a:pPr>
            <a:r>
              <a:rPr lang="en-US" dirty="0"/>
              <a:t>Reuter Hess Reservoir – Parker’s </a:t>
            </a:r>
            <a:r>
              <a:rPr lang="en-US" baseline="0" dirty="0"/>
              <a:t>reservoir is the backbone of their transition from groundwater to surface supplies</a:t>
            </a:r>
            <a:endParaRPr lang="en-US" dirty="0"/>
          </a:p>
          <a:p>
            <a:pPr marL="170310" indent="-170310">
              <a:buFont typeface="Arial" panose="020B0604020202020204" pitchFamily="34" charset="0"/>
              <a:buChar char="•"/>
            </a:pPr>
            <a:r>
              <a:rPr lang="en-US" dirty="0"/>
              <a:t>The ACWWA/ECCV Northern Project  -- Brining renewalbe water from the Barr Lake area near</a:t>
            </a:r>
            <a:r>
              <a:rPr lang="en-US" baseline="0" dirty="0"/>
              <a:t> Brighton to ECCV and ACCWA</a:t>
            </a:r>
            <a:endParaRPr lang="en-US" dirty="0"/>
          </a:p>
          <a:p>
            <a:pPr marL="170310" indent="-170310">
              <a:buFont typeface="Arial" panose="020B0604020202020204" pitchFamily="34" charset="0"/>
              <a:buChar char="•"/>
            </a:pPr>
            <a:r>
              <a:rPr lang="en-US" dirty="0"/>
              <a:t>Castle Rock’s Plum Creek Water Purification Facility &amp; ACCWA/Cottonwood</a:t>
            </a:r>
            <a:r>
              <a:rPr lang="en-US" baseline="0" dirty="0"/>
              <a:t> Water Purification facility maximizing surface supplies on cherry creek and plum creek and giving them the ability to reuse their supplies.</a:t>
            </a:r>
            <a:endParaRPr lang="en-US" dirty="0"/>
          </a:p>
          <a:p>
            <a:pPr marL="170310" indent="-170310">
              <a:buFont typeface="Arial" panose="020B0604020202020204" pitchFamily="34" charset="0"/>
              <a:buChar char="•"/>
            </a:pPr>
            <a:r>
              <a:rPr lang="en-US" dirty="0"/>
              <a:t>And many more local projects. </a:t>
            </a:r>
          </a:p>
          <a:p>
            <a:pPr marL="170310" indent="-170310">
              <a:buFont typeface="Arial" panose="020B0604020202020204" pitchFamily="34" charset="0"/>
              <a:buChar char="•"/>
            </a:pPr>
            <a:endParaRPr lang="en-US" dirty="0"/>
          </a:p>
          <a:p>
            <a:pPr marL="170310" marR="0" lvl="0" indent="-17031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Let me spend a bit more time talking about our most successful and largest regional</a:t>
            </a:r>
            <a:r>
              <a:rPr lang="en-US" baseline="0" dirty="0"/>
              <a:t> project: the </a:t>
            </a:r>
            <a:r>
              <a:rPr lang="en-US" dirty="0"/>
              <a:t>WISE Partnership.</a:t>
            </a:r>
          </a:p>
          <a:p>
            <a:pPr marL="170310" marR="0" lvl="0" indent="-17031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Who has heard of the WISE project?  </a:t>
            </a:r>
          </a:p>
          <a:p>
            <a:pPr marL="170310" indent="-17031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CF9693F9-312B-40F5-B6F4-E4A8D5911F95}" type="slidenum">
              <a:rPr lang="en-US" smtClean="0"/>
              <a:pPr>
                <a:defRPr/>
              </a:pPr>
              <a:t>11</a:t>
            </a:fld>
            <a:endParaRPr lang="en-US" dirty="0"/>
          </a:p>
        </p:txBody>
      </p:sp>
    </p:spTree>
    <p:extLst>
      <p:ext uri="{BB962C8B-B14F-4D97-AF65-F5344CB8AC3E}">
        <p14:creationId xmlns:p14="http://schemas.microsoft.com/office/powerpoint/2010/main" val="612195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a:p>
            <a:r>
              <a:rPr lang="en-US" dirty="0"/>
              <a:t>Benefits for all parties</a:t>
            </a:r>
          </a:p>
          <a:p>
            <a:r>
              <a:rPr lang="en-US" dirty="0"/>
              <a:t>New regional</a:t>
            </a:r>
            <a:r>
              <a:rPr lang="en-US" baseline="0" dirty="0"/>
              <a:t> infrastructure and opportunities for cooperation</a:t>
            </a:r>
            <a:endParaRPr lang="en-US" dirty="0"/>
          </a:p>
        </p:txBody>
      </p:sp>
      <p:sp>
        <p:nvSpPr>
          <p:cNvPr id="174084" name="Slide Number Placeholder 3"/>
          <p:cNvSpPr>
            <a:spLocks noGrp="1"/>
          </p:cNvSpPr>
          <p:nvPr>
            <p:ph type="sldNum" sz="quarter" idx="5"/>
          </p:nvPr>
        </p:nvSpPr>
        <p:spPr bwMode="auto">
          <a:noFill/>
          <a:ln>
            <a:miter lim="800000"/>
            <a:headEnd/>
            <a:tailEnd/>
          </a:ln>
        </p:spPr>
        <p:txBody>
          <a:bodyPr/>
          <a:lstStyle/>
          <a:p>
            <a:fld id="{55A00001-DDAA-4116-9C94-5A0D324E9899}" type="slidenum">
              <a:rPr lang="en-US">
                <a:solidFill>
                  <a:srgbClr val="000000"/>
                </a:solidFill>
              </a:rPr>
              <a:pPr/>
              <a:t>12</a:t>
            </a:fld>
            <a:endParaRPr lang="en-US" dirty="0">
              <a:solidFill>
                <a:srgbClr val="000000"/>
              </a:solidFill>
            </a:endParaRPr>
          </a:p>
        </p:txBody>
      </p:sp>
      <p:sp>
        <p:nvSpPr>
          <p:cNvPr id="5" name="Header Placeholder 4"/>
          <p:cNvSpPr>
            <a:spLocks noGrp="1"/>
          </p:cNvSpPr>
          <p:nvPr>
            <p:ph type="hdr" sz="quarter"/>
          </p:nvPr>
        </p:nvSpPr>
        <p:spPr/>
        <p:txBody>
          <a:bodyPr/>
          <a:lstStyle/>
          <a:p>
            <a:pPr>
              <a:defRPr/>
            </a:pPr>
            <a:endParaRPr lang="en-US" dirty="0">
              <a:solidFill>
                <a:prstClr val="black"/>
              </a:solidFill>
            </a:endParaRPr>
          </a:p>
        </p:txBody>
      </p:sp>
    </p:spTree>
    <p:extLst>
      <p:ext uri="{BB962C8B-B14F-4D97-AF65-F5344CB8AC3E}">
        <p14:creationId xmlns:p14="http://schemas.microsoft.com/office/powerpoint/2010/main" val="3785923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4163">
              <a:defRPr/>
            </a:pPr>
            <a:r>
              <a:rPr lang="en-US" sz="1100" dirty="0"/>
              <a:t>Despite the region’s tremendous progress, we continue to have future unmet needs. And this was the second focus of our Master Plan update.</a:t>
            </a:r>
          </a:p>
          <a:p>
            <a:pPr defTabSz="454163">
              <a:defRPr/>
            </a:pPr>
            <a:endParaRPr lang="en-US" sz="1100" dirty="0"/>
          </a:p>
          <a:p>
            <a:pPr defTabSz="454163">
              <a:defRPr/>
            </a:pPr>
            <a:r>
              <a:rPr lang="en-US" sz="1100" dirty="0"/>
              <a:t>While the region is on track to meet projected demand and renewable water supply goals as far out as 2065, more work is needed to ensure that happens and to ensure that we stay on the successful path that we are on. </a:t>
            </a:r>
          </a:p>
          <a:p>
            <a:pPr defTabSz="454163">
              <a:defRPr/>
            </a:pPr>
            <a:endParaRPr lang="en-US" sz="1100" dirty="0"/>
          </a:p>
          <a:p>
            <a:pPr defTabSz="454163">
              <a:defRPr/>
            </a:pPr>
            <a:r>
              <a:rPr lang="en-US" sz="1100" dirty="0"/>
              <a:t>We have identified these 4 priority areas: … </a:t>
            </a:r>
          </a:p>
          <a:p>
            <a:pPr marL="170310" indent="-170310" defTabSz="454163">
              <a:buFont typeface="Arial" panose="020B0604020202020204" pitchFamily="34" charset="0"/>
              <a:buChar char="•"/>
              <a:defRPr/>
            </a:pPr>
            <a:r>
              <a:rPr lang="en-US" sz="1100" dirty="0"/>
              <a:t>The updated Master Plan shows the region will need about 120,000 acre feet of water supplies by 2065 to meet projected demands. Our current planned projects will get us very close but more is needed. The region as a whole will need to developing approximately 30,000 acre-feet of additional renewable supplies by 2065. </a:t>
            </a:r>
          </a:p>
          <a:p>
            <a:pPr marL="170310" indent="-170310" defTabSz="454163">
              <a:buFont typeface="Arial" panose="020B0604020202020204" pitchFamily="34" charset="0"/>
              <a:buChar char="•"/>
              <a:defRPr/>
            </a:pPr>
            <a:r>
              <a:rPr lang="en-US" sz="1100" dirty="0"/>
              <a:t>Developing additional storage (both surface and underground) to help firm existing and future supplies; </a:t>
            </a:r>
          </a:p>
          <a:p>
            <a:pPr marL="170310" indent="-170310" defTabSz="454163">
              <a:buFont typeface="Arial" panose="020B0604020202020204" pitchFamily="34" charset="0"/>
              <a:buChar char="•"/>
              <a:defRPr/>
            </a:pPr>
            <a:r>
              <a:rPr lang="en-US" sz="1100" dirty="0"/>
              <a:t>Managing water quality so we can squeeze every drop out of the water we have; and</a:t>
            </a:r>
          </a:p>
          <a:p>
            <a:pPr marL="170310" indent="-170310" defTabSz="454163">
              <a:buFont typeface="Arial" panose="020B0604020202020204" pitchFamily="34" charset="0"/>
              <a:buChar char="•"/>
              <a:defRPr/>
            </a:pPr>
            <a:r>
              <a:rPr lang="en-US" sz="1100" dirty="0"/>
              <a:t>Doing even more to conserve water and use it efficiency.</a:t>
            </a:r>
          </a:p>
          <a:p>
            <a:pPr marL="170310" indent="-170310" defTabSz="454163">
              <a:buFont typeface="Arial" panose="020B0604020202020204" pitchFamily="34" charset="0"/>
              <a:buChar char="•"/>
              <a:defRPr/>
            </a:pPr>
            <a:endParaRPr lang="en-US" sz="1100" dirty="0"/>
          </a:p>
          <a:p>
            <a:endParaRPr lang="en-US" sz="1100" dirty="0"/>
          </a:p>
          <a:p>
            <a:endParaRPr lang="en-US" sz="1100" dirty="0"/>
          </a:p>
          <a:p>
            <a:endParaRPr lang="en-US" sz="1100" dirty="0"/>
          </a:p>
        </p:txBody>
      </p:sp>
      <p:sp>
        <p:nvSpPr>
          <p:cNvPr id="4" name="Slide Number Placeholder 3"/>
          <p:cNvSpPr>
            <a:spLocks noGrp="1"/>
          </p:cNvSpPr>
          <p:nvPr>
            <p:ph type="sldNum" sz="quarter" idx="10"/>
          </p:nvPr>
        </p:nvSpPr>
        <p:spPr/>
        <p:txBody>
          <a:bodyPr/>
          <a:lstStyle/>
          <a:p>
            <a:pPr>
              <a:defRPr/>
            </a:pPr>
            <a:fld id="{CF9693F9-312B-40F5-B6F4-E4A8D5911F95}" type="slidenum">
              <a:rPr lang="en-US" smtClean="0"/>
              <a:pPr>
                <a:defRPr/>
              </a:pPr>
              <a:t>13</a:t>
            </a:fld>
            <a:endParaRPr lang="en-US" dirty="0"/>
          </a:p>
        </p:txBody>
      </p:sp>
    </p:spTree>
    <p:extLst>
      <p:ext uri="{BB962C8B-B14F-4D97-AF65-F5344CB8AC3E}">
        <p14:creationId xmlns:p14="http://schemas.microsoft.com/office/powerpoint/2010/main" val="4096070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the news is good.  One of the fastest growing and most economically important regions in the state has taken control of its destiny and is on track to a secure water future.</a:t>
            </a:r>
          </a:p>
          <a:p>
            <a:endParaRPr lang="en-US" baseline="0" dirty="0"/>
          </a:p>
          <a:p>
            <a:r>
              <a:rPr lang="en-US" dirty="0"/>
              <a:t>The reasons I wanted to come here today to tell you this are simple.  First, we are working hard to dispel those old headlines from 10 years ago.  Memories of those still linger in our region so we are going out to leaders like you to make sure you know the progress we have made.  Second, we have more work to do. We are well on our way but we need to move forward with our Four Point Plan for the future.  We want to make sure we keep you apprised of our efforts on implementing that plan because if we run into any bumps, we may need your help.</a:t>
            </a:r>
          </a:p>
        </p:txBody>
      </p:sp>
      <p:sp>
        <p:nvSpPr>
          <p:cNvPr id="4" name="Slide Number Placeholder 3"/>
          <p:cNvSpPr>
            <a:spLocks noGrp="1"/>
          </p:cNvSpPr>
          <p:nvPr>
            <p:ph type="sldNum" sz="quarter" idx="10"/>
          </p:nvPr>
        </p:nvSpPr>
        <p:spPr/>
        <p:txBody>
          <a:bodyPr/>
          <a:lstStyle/>
          <a:p>
            <a:pPr>
              <a:defRPr/>
            </a:pPr>
            <a:fld id="{CF9693F9-312B-40F5-B6F4-E4A8D5911F95}" type="slidenum">
              <a:rPr lang="en-US" smtClean="0"/>
              <a:pPr>
                <a:defRPr/>
              </a:pPr>
              <a:t>14</a:t>
            </a:fld>
            <a:endParaRPr lang="en-US" dirty="0"/>
          </a:p>
        </p:txBody>
      </p:sp>
    </p:spTree>
    <p:extLst>
      <p:ext uri="{BB962C8B-B14F-4D97-AF65-F5344CB8AC3E}">
        <p14:creationId xmlns:p14="http://schemas.microsoft.com/office/powerpoint/2010/main" val="2219605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606f1c2d_30:notes"/>
          <p:cNvSpPr>
            <a:spLocks noGrp="1" noRot="1" noChangeAspect="1"/>
          </p:cNvSpPr>
          <p:nvPr>
            <p:ph type="sldImg" idx="2"/>
          </p:nvPr>
        </p:nvSpPr>
        <p:spPr>
          <a:xfrm>
            <a:off x="1184275" y="698500"/>
            <a:ext cx="4651375" cy="34893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3606f1c2d_30:notes"/>
          <p:cNvSpPr txBox="1">
            <a:spLocks noGrp="1"/>
          </p:cNvSpPr>
          <p:nvPr>
            <p:ph type="body" idx="1"/>
          </p:nvPr>
        </p:nvSpPr>
        <p:spPr>
          <a:xfrm>
            <a:off x="701993" y="4420315"/>
            <a:ext cx="5615940" cy="4187666"/>
          </a:xfrm>
          <a:prstGeom prst="rect">
            <a:avLst/>
          </a:prstGeom>
        </p:spPr>
        <p:txBody>
          <a:bodyPr spcFirstLastPara="1" wrap="square" lIns="93271" tIns="93271" rIns="93271" bIns="93271" anchor="t" anchorCtr="0">
            <a:noAutofit/>
          </a:bodyPr>
          <a:lstStyle/>
          <a:p>
            <a:r>
              <a:rPr lang="en-US" dirty="0"/>
              <a:t>Thank you and Introductions (Ron)</a:t>
            </a:r>
            <a:endParaRPr dirty="0"/>
          </a:p>
        </p:txBody>
      </p:sp>
      <p:sp>
        <p:nvSpPr>
          <p:cNvPr id="2" name="Header Placeholder 1">
            <a:extLst>
              <a:ext uri="{FF2B5EF4-FFF2-40B4-BE49-F238E27FC236}">
                <a16:creationId xmlns:a16="http://schemas.microsoft.com/office/drawing/2014/main" id="{73A99EDA-38D1-4C8C-8C18-EA0251A5DB09}"/>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4/12/2021 Iliff Area Water Users' Meeting</a:t>
            </a:r>
          </a:p>
        </p:txBody>
      </p:sp>
    </p:spTree>
    <p:extLst>
      <p:ext uri="{BB962C8B-B14F-4D97-AF65-F5344CB8AC3E}">
        <p14:creationId xmlns:p14="http://schemas.microsoft.com/office/powerpoint/2010/main" val="1479170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606f1c2d_30:notes"/>
          <p:cNvSpPr>
            <a:spLocks noGrp="1" noRot="1" noChangeAspect="1"/>
          </p:cNvSpPr>
          <p:nvPr>
            <p:ph type="sldImg" idx="2"/>
          </p:nvPr>
        </p:nvSpPr>
        <p:spPr>
          <a:xfrm>
            <a:off x="407988" y="698500"/>
            <a:ext cx="6203950" cy="34893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3606f1c2d_30:notes"/>
          <p:cNvSpPr txBox="1">
            <a:spLocks noGrp="1"/>
          </p:cNvSpPr>
          <p:nvPr>
            <p:ph type="body" idx="1"/>
          </p:nvPr>
        </p:nvSpPr>
        <p:spPr>
          <a:xfrm>
            <a:off x="701993" y="4420315"/>
            <a:ext cx="5615940" cy="4187666"/>
          </a:xfrm>
          <a:prstGeom prst="rect">
            <a:avLst/>
          </a:prstGeom>
        </p:spPr>
        <p:txBody>
          <a:bodyPr spcFirstLastPara="1" wrap="square" lIns="93271" tIns="93271" rIns="93271" bIns="93271" anchor="t" anchorCtr="0">
            <a:noAutofit/>
          </a:bodyPr>
          <a:lstStyle/>
          <a:p>
            <a:r>
              <a:rPr lang="en-US" dirty="0"/>
              <a:t>Joe</a:t>
            </a:r>
            <a:endParaRPr dirty="0"/>
          </a:p>
        </p:txBody>
      </p:sp>
      <p:sp>
        <p:nvSpPr>
          <p:cNvPr id="2" name="Header Placeholder 1">
            <a:extLst>
              <a:ext uri="{FF2B5EF4-FFF2-40B4-BE49-F238E27FC236}">
                <a16:creationId xmlns:a16="http://schemas.microsoft.com/office/drawing/2014/main" id="{73A99EDA-38D1-4C8C-8C18-EA0251A5DB09}"/>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4/12/2021 Iliff Area Water Users' Meeting</a:t>
            </a:r>
          </a:p>
        </p:txBody>
      </p:sp>
    </p:spTree>
    <p:extLst>
      <p:ext uri="{BB962C8B-B14F-4D97-AF65-F5344CB8AC3E}">
        <p14:creationId xmlns:p14="http://schemas.microsoft.com/office/powerpoint/2010/main" val="1063621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Rebecca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15CC46-FF2B-4969-BBD4-C250A02533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228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are an association of 13 water providers in the South Metro region.  </a:t>
            </a:r>
          </a:p>
          <a:p>
            <a:r>
              <a:rPr lang="en-US" baseline="0" dirty="0"/>
              <a:t>Serve about the same population as City of Aurora</a:t>
            </a:r>
          </a:p>
          <a:p>
            <a:r>
              <a:rPr lang="en-US" baseline="0" dirty="0"/>
              <a:t>Our providers serve 80% of the population of Douglas County and 10% of Arapahoe County residents.</a:t>
            </a:r>
          </a:p>
          <a:p>
            <a:r>
              <a:rPr lang="en-US" baseline="0" dirty="0"/>
              <a:t>Majority of the states fortune 500 companies</a:t>
            </a:r>
          </a:p>
          <a:p>
            <a:endParaRPr lang="en-US" baseline="0" dirty="0"/>
          </a:p>
          <a:p>
            <a:r>
              <a:rPr lang="en-US" baseline="0" dirty="0"/>
              <a:t>Go over map</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CF9693F9-312B-40F5-B6F4-E4A8D5911F95}" type="slidenum">
              <a:rPr lang="en-US" smtClean="0"/>
              <a:pPr>
                <a:defRPr/>
              </a:pPr>
              <a:t>2</a:t>
            </a:fld>
            <a:endParaRPr lang="en-US" dirty="0"/>
          </a:p>
        </p:txBody>
      </p:sp>
    </p:spTree>
    <p:extLst>
      <p:ext uri="{BB962C8B-B14F-4D97-AF65-F5344CB8AC3E}">
        <p14:creationId xmlns:p14="http://schemas.microsoft.com/office/powerpoint/2010/main" val="3055125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p:spPr>
      </p:sp>
      <p:sp>
        <p:nvSpPr>
          <p:cNvPr id="768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ts val="0"/>
              </a:spcBef>
            </a:pPr>
            <a:r>
              <a:rPr lang="en-US" dirty="0"/>
              <a:t>How many of you have heard of the Two Forks project?</a:t>
            </a:r>
          </a:p>
          <a:p>
            <a:pPr>
              <a:spcBef>
                <a:spcPts val="0"/>
              </a:spcBef>
            </a:pPr>
            <a:r>
              <a:rPr lang="en-US" dirty="0"/>
              <a:t>-Two Forks was a proposed new water supply project in the 1980’s.  It was going to be built southwest of Denver and much of the metro area, including the South Metro region, was counting on that proposed project for our future water supplies. </a:t>
            </a:r>
          </a:p>
          <a:p>
            <a:pPr>
              <a:spcBef>
                <a:spcPts val="0"/>
              </a:spcBef>
            </a:pPr>
            <a:r>
              <a:rPr lang="en-US" dirty="0"/>
              <a:t>-The project was vetoed by the EPA in 1989, sending water providers throughout the metro area into a tailspin.  Where were we going to get more water to meet our growing needs?</a:t>
            </a:r>
          </a:p>
          <a:p>
            <a:pPr eaLnBrk="1" hangingPunct="1"/>
            <a:endParaRPr lang="en-US" dirty="0"/>
          </a:p>
          <a:p>
            <a:pPr eaLnBrk="1" hangingPunct="1"/>
            <a:r>
              <a:rPr lang="en-US" dirty="0"/>
              <a:t>These are a few of the headlines</a:t>
            </a:r>
            <a:r>
              <a:rPr lang="en-US" baseline="0" dirty="0"/>
              <a:t> that showed the level of panic that arose.</a:t>
            </a:r>
            <a:endParaRPr lang="en-US" dirty="0"/>
          </a:p>
        </p:txBody>
      </p:sp>
      <p:sp>
        <p:nvSpPr>
          <p:cNvPr id="4" name="Slide Number Placeholder 3"/>
          <p:cNvSpPr>
            <a:spLocks noGrp="1"/>
          </p:cNvSpPr>
          <p:nvPr>
            <p:ph type="sldNum" sz="quarter" idx="5"/>
          </p:nvPr>
        </p:nvSpPr>
        <p:spPr/>
        <p:txBody>
          <a:bodyPr/>
          <a:lstStyle/>
          <a:p>
            <a:pPr>
              <a:defRPr/>
            </a:pPr>
            <a:fld id="{58F7AB62-41DF-4BE8-ACAB-993CB0E04956}" type="slidenum">
              <a:rPr lang="en-US" smtClean="0"/>
              <a:pPr>
                <a:defRPr/>
              </a:pPr>
              <a:t>3</a:t>
            </a:fld>
            <a:endParaRPr lang="en-US" dirty="0"/>
          </a:p>
        </p:txBody>
      </p:sp>
    </p:spTree>
    <p:extLst>
      <p:ext uri="{BB962C8B-B14F-4D97-AF65-F5344CB8AC3E}">
        <p14:creationId xmlns:p14="http://schemas.microsoft.com/office/powerpoint/2010/main" val="2489985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wrap="square" numCol="1" anchor="t" anchorCtr="0" compatLnSpc="1">
            <a:prstTxWarp prst="textNoShape">
              <a:avLst/>
            </a:prstTxWarp>
          </a:bodyPr>
          <a:lstStyle/>
          <a:p>
            <a:pPr defTabSz="457181" eaLnBrk="1" hangingPunct="1">
              <a:spcBef>
                <a:spcPct val="0"/>
              </a:spcBef>
            </a:pPr>
            <a:r>
              <a:rPr lang="en-US" dirty="0"/>
              <a:t>This was a particular problem for our region. </a:t>
            </a:r>
          </a:p>
          <a:p>
            <a:pPr defTabSz="457181" eaLnBrk="1" hangingPunct="1">
              <a:spcBef>
                <a:spcPct val="0"/>
              </a:spcBef>
            </a:pPr>
            <a:r>
              <a:rPr lang="en-US" dirty="0"/>
              <a:t>The 1990s was a decade of unprecedented economic growth for Colorado, and our region was the epicenter. Douglas County was the fastest growing county in the nation during this period. </a:t>
            </a:r>
          </a:p>
          <a:p>
            <a:pPr defTabSz="457181" eaLnBrk="1" hangingPunct="1">
              <a:spcBef>
                <a:spcPct val="0"/>
              </a:spcBef>
            </a:pPr>
            <a:r>
              <a:rPr lang="en-US" dirty="0"/>
              <a:t>Without 2 forks – relied upon the Denver basin Aquifer system. </a:t>
            </a:r>
            <a:r>
              <a:rPr lang="en-US" b="1" dirty="0"/>
              <a:t>SHOW where we are on map</a:t>
            </a:r>
          </a:p>
          <a:p>
            <a:pPr defTabSz="457181" eaLnBrk="1" hangingPunct="1">
              <a:spcBef>
                <a:spcPct val="0"/>
              </a:spcBef>
            </a:pPr>
            <a:r>
              <a:rPr lang="en-US" dirty="0"/>
              <a:t>This water was great quality water and it was thought to be abundant.  The problem is it wasn’t, and it doesn’t renew itself like supplies from rivers and streams that get replenished with snowmelt every year. </a:t>
            </a:r>
          </a:p>
          <a:p>
            <a:pPr defTabSz="457181" eaLnBrk="1" hangingPunct="1">
              <a:spcBef>
                <a:spcPct val="0"/>
              </a:spcBef>
            </a:pPr>
            <a:r>
              <a:rPr lang="en-US" b="1" dirty="0"/>
              <a:t>less than 30% </a:t>
            </a:r>
            <a:r>
              <a:rPr lang="en-US" dirty="0"/>
              <a:t>of our region’s water supply came from renewable sources at the time and we were depleting the aquifer at an unprecedented rate – an average of </a:t>
            </a:r>
            <a:r>
              <a:rPr lang="en-US" b="1" dirty="0"/>
              <a:t>30 feet </a:t>
            </a:r>
            <a:r>
              <a:rPr lang="en-US" dirty="0"/>
              <a:t>per year across the region, more in some areas.</a:t>
            </a:r>
          </a:p>
          <a:p>
            <a:pPr defTabSz="457181" eaLnBrk="1" hangingPunct="1">
              <a:spcBef>
                <a:spcPct val="0"/>
              </a:spcBef>
            </a:pPr>
            <a:endParaRPr lang="en-US" b="1" dirty="0"/>
          </a:p>
          <a:p>
            <a:pPr defTabSz="457181" eaLnBrk="1" hangingPunct="1">
              <a:spcBef>
                <a:spcPct val="0"/>
              </a:spcBef>
            </a:pPr>
            <a:r>
              <a:rPr lang="en-US" b="1" dirty="0"/>
              <a:t>Our region was home to 5% of the state’s population and 30% of the states earned income, and following the Two Forks veto we were dangerously close to running out of water.</a:t>
            </a:r>
          </a:p>
          <a:p>
            <a:pPr eaLnBrk="1" hangingPunct="1">
              <a:spcBef>
                <a:spcPct val="0"/>
              </a:spcBef>
            </a:pPr>
            <a:endParaRPr lang="en-US" dirty="0"/>
          </a:p>
          <a:p>
            <a:pPr eaLnBrk="1" hangingPunct="1">
              <a:spcBef>
                <a:spcPct val="0"/>
              </a:spcBef>
            </a:pPr>
            <a:r>
              <a:rPr lang="en-US" dirty="0"/>
              <a:t>OLD notes</a:t>
            </a:r>
          </a:p>
          <a:p>
            <a:pPr eaLnBrk="1" hangingPunct="1">
              <a:spcBef>
                <a:spcPct val="0"/>
              </a:spcBef>
            </a:pPr>
            <a:endParaRPr lang="en-US" dirty="0"/>
          </a:p>
          <a:p>
            <a:pPr eaLnBrk="1" hangingPunct="1">
              <a:spcBef>
                <a:spcPct val="0"/>
              </a:spcBef>
            </a:pPr>
            <a:r>
              <a:rPr lang="en-US" dirty="0"/>
              <a:t>The Denver Basin Aquifer covers this geographic region.  On one hand this aquifer has a huge amount of water in it – as much water as Lake Erie.  On the other hand, it isn</a:t>
            </a:r>
            <a:r>
              <a:rPr lang="en-US" altLang="en-US" dirty="0"/>
              <a:t>’</a:t>
            </a:r>
            <a:r>
              <a:rPr lang="en-US" dirty="0"/>
              <a:t>t the amount of water as much as it is the pressure.  These graphs show the declining production of different wells.  --explain multiple well drilling—</a:t>
            </a:r>
          </a:p>
          <a:p>
            <a:pPr eaLnBrk="1" hangingPunct="1">
              <a:spcBef>
                <a:spcPct val="0"/>
              </a:spcBef>
            </a:pPr>
            <a:endParaRPr lang="en-US" dirty="0"/>
          </a:p>
          <a:p>
            <a:pPr eaLnBrk="1" hangingPunct="1">
              <a:spcBef>
                <a:spcPct val="0"/>
              </a:spcBef>
            </a:pPr>
            <a:r>
              <a:rPr lang="en-US" dirty="0"/>
              <a:t>On the other hand, this aquifer is a tremendous resource as it is completely drought proof.  It is there in basically the same quantity and same pressure regardless of whether area is flooding or in severe drought.</a:t>
            </a:r>
          </a:p>
          <a:p>
            <a:pPr eaLnBrk="1" hangingPunct="1">
              <a:spcBef>
                <a:spcPct val="0"/>
              </a:spcBef>
            </a:pPr>
            <a:endParaRPr lang="en-US" dirty="0"/>
          </a:p>
          <a:p>
            <a:pPr eaLnBrk="1" hangingPunct="1">
              <a:spcBef>
                <a:spcPct val="0"/>
              </a:spcBef>
            </a:pPr>
            <a:r>
              <a:rPr lang="en-US" dirty="0"/>
              <a:t>So it is a tale of two aquifers.  As a base supply it is a liability; as a drought supply it gives our region one of the most drought proof supply</a:t>
            </a:r>
            <a:r>
              <a:rPr lang="en-US" altLang="en-US" dirty="0"/>
              <a:t>’</a:t>
            </a:r>
            <a:r>
              <a:rPr lang="en-US" dirty="0"/>
              <a:t>s in the front range if not the entire state.  However, in order to be used the way it should be used, as a drought supply, our members need a renewable surface water supply that they can jointly use, or use conjunctively, with their groundwater resource.</a:t>
            </a:r>
          </a:p>
        </p:txBody>
      </p:sp>
      <p:sp>
        <p:nvSpPr>
          <p:cNvPr id="154628" name="Slide Number Placeholder 3"/>
          <p:cNvSpPr>
            <a:spLocks noGrp="1"/>
          </p:cNvSpPr>
          <p:nvPr>
            <p:ph type="sldNum" sz="quarter" idx="5"/>
          </p:nvPr>
        </p:nvSpPr>
        <p:spPr bwMode="auto">
          <a:noFill/>
          <a:ln>
            <a:miter lim="800000"/>
            <a:headEnd/>
            <a:tailEnd/>
          </a:ln>
        </p:spPr>
        <p:txBody>
          <a:bodyPr/>
          <a:lstStyle/>
          <a:p>
            <a:fld id="{FF88DB0A-2ABE-4A48-B2EF-EBE5018386FF}" type="slidenum">
              <a:rPr lang="en-US">
                <a:solidFill>
                  <a:srgbClr val="000000"/>
                </a:solidFill>
              </a:rPr>
              <a:pPr/>
              <a:t>4</a:t>
            </a:fld>
            <a:endParaRPr lang="en-US" dirty="0">
              <a:solidFill>
                <a:srgbClr val="000000"/>
              </a:solidFill>
            </a:endParaRPr>
          </a:p>
        </p:txBody>
      </p:sp>
      <p:sp>
        <p:nvSpPr>
          <p:cNvPr id="130052" name="Header Placeholder 4"/>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endParaRPr lang="en-US" dirty="0">
              <a:solidFill>
                <a:srgbClr val="000000"/>
              </a:solidFill>
              <a:ea typeface="ＭＳ Ｐゴシック" pitchFamily="34" charset="-128"/>
            </a:endParaRPr>
          </a:p>
        </p:txBody>
      </p:sp>
    </p:spTree>
    <p:extLst>
      <p:ext uri="{BB962C8B-B14F-4D97-AF65-F5344CB8AC3E}">
        <p14:creationId xmlns:p14="http://schemas.microsoft.com/office/powerpoint/2010/main" val="1840509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4064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sz="1100" dirty="0"/>
          </a:p>
          <a:p>
            <a:r>
              <a:rPr lang="en-US" sz="1100" dirty="0"/>
              <a:t>The issue really came to a head again in the early 2000s.  The Rocky Mountain News and other papers were running headlines like these. And there were editorials scolding the south metro region for being in denial and not having a plan.</a:t>
            </a:r>
          </a:p>
          <a:p>
            <a:endParaRPr lang="en-US" sz="1100" dirty="0"/>
          </a:p>
          <a:p>
            <a:pPr defTabSz="457181"/>
            <a:r>
              <a:rPr lang="en-US" sz="1100" dirty="0"/>
              <a:t>-At one point in the mid-1990s Governor Romer was publicly calling for signs to be placed in front of new home projects warning buyers that the water was unreliable.</a:t>
            </a:r>
          </a:p>
          <a:p>
            <a:endParaRPr lang="en-US" sz="1100" dirty="0"/>
          </a:p>
          <a:p>
            <a:pPr lvl="0"/>
            <a:endParaRPr lang="en-US" sz="1100" dirty="0"/>
          </a:p>
          <a:p>
            <a:pPr lvl="0"/>
            <a:r>
              <a:rPr lang="en-US" sz="1100" dirty="0"/>
              <a:t>This galvanized support among the water providers, business leaders, and community leaders to do something.</a:t>
            </a:r>
          </a:p>
          <a:p>
            <a:pPr lvl="0"/>
            <a:endParaRPr lang="en-US" sz="1100" dirty="0"/>
          </a:p>
          <a:p>
            <a:pPr lvl="0"/>
            <a:endParaRPr lang="en-US" sz="1100" dirty="0"/>
          </a:p>
          <a:p>
            <a:pPr lvl="0"/>
            <a:endParaRPr lang="en-US" sz="1100" dirty="0"/>
          </a:p>
          <a:p>
            <a:endParaRPr lang="en-US" sz="1100" dirty="0"/>
          </a:p>
        </p:txBody>
      </p:sp>
      <p:sp>
        <p:nvSpPr>
          <p:cNvPr id="24064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60436" indent="-292474" eaLnBrk="0" hangingPunct="0">
              <a:defRPr sz="2400">
                <a:solidFill>
                  <a:schemeClr val="tx1"/>
                </a:solidFill>
                <a:latin typeface="Arial" charset="0"/>
                <a:ea typeface="ＭＳ Ｐゴシック" charset="0"/>
              </a:defRPr>
            </a:lvl2pPr>
            <a:lvl3pPr marL="1169900" indent="-233979" eaLnBrk="0" hangingPunct="0">
              <a:defRPr sz="2400">
                <a:solidFill>
                  <a:schemeClr val="tx1"/>
                </a:solidFill>
                <a:latin typeface="Arial" charset="0"/>
                <a:ea typeface="ＭＳ Ｐゴシック" charset="0"/>
              </a:defRPr>
            </a:lvl3pPr>
            <a:lvl4pPr marL="1637859" indent="-233979" eaLnBrk="0" hangingPunct="0">
              <a:defRPr sz="2400">
                <a:solidFill>
                  <a:schemeClr val="tx1"/>
                </a:solidFill>
                <a:latin typeface="Arial" charset="0"/>
                <a:ea typeface="ＭＳ Ｐゴシック" charset="0"/>
              </a:defRPr>
            </a:lvl4pPr>
            <a:lvl5pPr marL="2105819" indent="-233979" eaLnBrk="0" hangingPunct="0">
              <a:defRPr sz="2400">
                <a:solidFill>
                  <a:schemeClr val="tx1"/>
                </a:solidFill>
                <a:latin typeface="Arial" charset="0"/>
                <a:ea typeface="ＭＳ Ｐゴシック" charset="0"/>
              </a:defRPr>
            </a:lvl5pPr>
            <a:lvl6pPr marL="2573780" indent="-233979" eaLnBrk="0" fontAlgn="base" hangingPunct="0">
              <a:spcBef>
                <a:spcPct val="0"/>
              </a:spcBef>
              <a:spcAft>
                <a:spcPct val="0"/>
              </a:spcAft>
              <a:defRPr sz="2400">
                <a:solidFill>
                  <a:schemeClr val="tx1"/>
                </a:solidFill>
                <a:latin typeface="Arial" charset="0"/>
                <a:ea typeface="ＭＳ Ｐゴシック" charset="0"/>
              </a:defRPr>
            </a:lvl6pPr>
            <a:lvl7pPr marL="3041738" indent="-233979" eaLnBrk="0" fontAlgn="base" hangingPunct="0">
              <a:spcBef>
                <a:spcPct val="0"/>
              </a:spcBef>
              <a:spcAft>
                <a:spcPct val="0"/>
              </a:spcAft>
              <a:defRPr sz="2400">
                <a:solidFill>
                  <a:schemeClr val="tx1"/>
                </a:solidFill>
                <a:latin typeface="Arial" charset="0"/>
                <a:ea typeface="ＭＳ Ｐゴシック" charset="0"/>
              </a:defRPr>
            </a:lvl7pPr>
            <a:lvl8pPr marL="3509699" indent="-233979" eaLnBrk="0" fontAlgn="base" hangingPunct="0">
              <a:spcBef>
                <a:spcPct val="0"/>
              </a:spcBef>
              <a:spcAft>
                <a:spcPct val="0"/>
              </a:spcAft>
              <a:defRPr sz="2400">
                <a:solidFill>
                  <a:schemeClr val="tx1"/>
                </a:solidFill>
                <a:latin typeface="Arial" charset="0"/>
                <a:ea typeface="ＭＳ Ｐゴシック" charset="0"/>
              </a:defRPr>
            </a:lvl8pPr>
            <a:lvl9pPr marL="3977660" indent="-233979"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787B343-B4BE-8847-9BC9-13683D19FCCE}" type="slidenum">
              <a:rPr lang="en-US" sz="1200">
                <a:latin typeface="Calibri" charset="0"/>
              </a:rPr>
              <a:pPr eaLnBrk="1" hangingPunct="1"/>
              <a:t>5</a:t>
            </a:fld>
            <a:endParaRPr lang="en-US" sz="1200" dirty="0">
              <a:latin typeface="Calibri" charset="0"/>
            </a:endParaRPr>
          </a:p>
        </p:txBody>
      </p:sp>
    </p:spTree>
    <p:extLst>
      <p:ext uri="{BB962C8B-B14F-4D97-AF65-F5344CB8AC3E}">
        <p14:creationId xmlns:p14="http://schemas.microsoft.com/office/powerpoint/2010/main" val="409372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9250">
              <a:spcBef>
                <a:spcPts val="0"/>
              </a:spcBef>
              <a:spcAft>
                <a:spcPts val="0"/>
              </a:spcAft>
              <a:defRPr/>
            </a:pPr>
            <a:endParaRPr lang="en-US" sz="1100" dirty="0"/>
          </a:p>
          <a:p>
            <a:pPr defTabSz="459250">
              <a:spcBef>
                <a:spcPts val="0"/>
              </a:spcBef>
              <a:spcAft>
                <a:spcPts val="0"/>
              </a:spcAft>
              <a:defRPr/>
            </a:pPr>
            <a:r>
              <a:rPr lang="en-US" sz="1100" dirty="0"/>
              <a:t>1999 Metropolitan Water Supply Study was the first look at this issue from a regional perspective</a:t>
            </a:r>
          </a:p>
          <a:p>
            <a:pPr defTabSz="459250">
              <a:spcBef>
                <a:spcPts val="0"/>
              </a:spcBef>
              <a:spcAft>
                <a:spcPts val="0"/>
              </a:spcAft>
              <a:defRPr/>
            </a:pPr>
            <a:endParaRPr lang="en-US" sz="1100" dirty="0"/>
          </a:p>
          <a:p>
            <a:pPr defTabSz="459250">
              <a:spcBef>
                <a:spcPts val="0"/>
              </a:spcBef>
              <a:spcAft>
                <a:spcPts val="0"/>
              </a:spcAft>
              <a:defRPr/>
            </a:pPr>
            <a:r>
              <a:rPr lang="en-US" sz="1100" dirty="0"/>
              <a:t>The 2003 South Metro Water Supply Study was funded by South Metro entities, but also funded by DW, the State, &amp; west slope entities which showed that this was not just a regional issue but a water issue of statewide concern. </a:t>
            </a:r>
          </a:p>
          <a:p>
            <a:pPr defTabSz="459250">
              <a:spcBef>
                <a:spcPts val="0"/>
              </a:spcBef>
              <a:spcAft>
                <a:spcPts val="0"/>
              </a:spcAft>
              <a:defRPr/>
            </a:pPr>
            <a:endParaRPr lang="en-US" sz="1100" dirty="0"/>
          </a:p>
          <a:p>
            <a:pPr marL="170310" indent="-170310">
              <a:spcBef>
                <a:spcPts val="0"/>
              </a:spcBef>
              <a:spcAft>
                <a:spcPts val="0"/>
              </a:spcAft>
              <a:buFont typeface="Arial" panose="020B0604020202020204" pitchFamily="34" charset="0"/>
              <a:buChar char="•"/>
              <a:tabLst>
                <a:tab pos="767977" algn="l"/>
              </a:tabLst>
              <a:defRPr/>
            </a:pPr>
            <a:r>
              <a:rPr lang="en-US" sz="1100" dirty="0"/>
              <a:t>It was this study that led to the formation of SMWSA</a:t>
            </a:r>
          </a:p>
          <a:p>
            <a:pPr defTabSz="459250">
              <a:spcBef>
                <a:spcPts val="0"/>
              </a:spcBef>
              <a:spcAft>
                <a:spcPts val="0"/>
              </a:spcAft>
              <a:defRPr/>
            </a:pPr>
            <a:endParaRPr lang="en-US" sz="1100" dirty="0"/>
          </a:p>
        </p:txBody>
      </p:sp>
      <p:sp>
        <p:nvSpPr>
          <p:cNvPr id="4" name="Slide Number Placeholder 3"/>
          <p:cNvSpPr>
            <a:spLocks noGrp="1"/>
          </p:cNvSpPr>
          <p:nvPr>
            <p:ph type="sldNum" sz="quarter" idx="10"/>
          </p:nvPr>
        </p:nvSpPr>
        <p:spPr/>
        <p:txBody>
          <a:bodyPr/>
          <a:lstStyle/>
          <a:p>
            <a:pPr>
              <a:defRPr/>
            </a:pPr>
            <a:fld id="{CF9693F9-312B-40F5-B6F4-E4A8D5911F95}" type="slidenum">
              <a:rPr lang="en-US" smtClean="0"/>
              <a:pPr>
                <a:defRPr/>
              </a:pPr>
              <a:t>6</a:t>
            </a:fld>
            <a:endParaRPr lang="en-US" dirty="0"/>
          </a:p>
        </p:txBody>
      </p:sp>
    </p:spTree>
    <p:extLst>
      <p:ext uri="{BB962C8B-B14F-4D97-AF65-F5344CB8AC3E}">
        <p14:creationId xmlns:p14="http://schemas.microsoft.com/office/powerpoint/2010/main" val="896743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quickly became clear that rather than each</a:t>
            </a:r>
            <a:r>
              <a:rPr lang="en-US" baseline="0" dirty="0"/>
              <a:t> of the water providers in the region addressing this challenge on their own, we would be far stronger, effective and efficient if we could join forces.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t>To the tremendous credit of the water providers and the business and elected leaders in the area, the region embarked on an unparalleled effort really beginning with this study and encompassing all of the projects and programs the region invested in over the past 13 years!</a:t>
            </a:r>
          </a:p>
          <a:p>
            <a:endParaRPr lang="en-US" baseline="0" dirty="0"/>
          </a:p>
          <a:p>
            <a:endParaRPr lang="en-US" baseline="0" dirty="0"/>
          </a:p>
          <a:p>
            <a:r>
              <a:rPr lang="en-US" baseline="0" dirty="0"/>
              <a:t>In 2004, the South Metro Water Supply Authority was formed with the goal of shifting away from non-renewable sources of water</a:t>
            </a:r>
          </a:p>
          <a:p>
            <a:endParaRPr lang="en-US" baseline="0" dirty="0"/>
          </a:p>
          <a:p>
            <a:r>
              <a:rPr lang="en-US" baseline="0" dirty="0"/>
              <a:t>We quickly went to work and developed a plan based on three pillars:</a:t>
            </a:r>
          </a:p>
          <a:p>
            <a:pPr marL="227081" indent="-227081">
              <a:buAutoNum type="arabicPeriod"/>
            </a:pPr>
            <a:r>
              <a:rPr lang="en-US" baseline="0" dirty="0"/>
              <a:t>Partnerships: we would leverage relationships with each other, with local governments in the region and with other water providers</a:t>
            </a:r>
          </a:p>
          <a:p>
            <a:pPr marL="227081" indent="-227081">
              <a:buAutoNum type="arabicPeriod"/>
            </a:pPr>
            <a:r>
              <a:rPr lang="en-US" baseline="0" dirty="0"/>
              <a:t>Investment: we would invest in new supply and storage projects.  Some of these would be made by individual members and others would be where South Metro members joined together to make the investment.</a:t>
            </a:r>
          </a:p>
          <a:p>
            <a:pPr marL="227081" indent="-227081">
              <a:buAutoNum type="arabicPeriod"/>
            </a:pPr>
            <a:r>
              <a:rPr lang="en-US" baseline="0" dirty="0"/>
              <a:t>And efficiency: we were going to become statewide leaders in conservation and the efficient use of water.</a:t>
            </a:r>
          </a:p>
          <a:p>
            <a:endParaRPr lang="en-US" baseline="0" dirty="0"/>
          </a:p>
          <a:p>
            <a:r>
              <a:rPr lang="en-US" dirty="0"/>
              <a:t>It was a tall order.</a:t>
            </a:r>
          </a:p>
        </p:txBody>
      </p:sp>
      <p:sp>
        <p:nvSpPr>
          <p:cNvPr id="4" name="Slide Number Placeholder 3"/>
          <p:cNvSpPr>
            <a:spLocks noGrp="1"/>
          </p:cNvSpPr>
          <p:nvPr>
            <p:ph type="sldNum" sz="quarter" idx="10"/>
          </p:nvPr>
        </p:nvSpPr>
        <p:spPr/>
        <p:txBody>
          <a:bodyPr/>
          <a:lstStyle/>
          <a:p>
            <a:pPr>
              <a:defRPr/>
            </a:pPr>
            <a:fld id="{CF9693F9-312B-40F5-B6F4-E4A8D5911F95}" type="slidenum">
              <a:rPr lang="en-US" smtClean="0"/>
              <a:pPr>
                <a:defRPr/>
              </a:pPr>
              <a:t>7</a:t>
            </a:fld>
            <a:endParaRPr lang="en-US" dirty="0"/>
          </a:p>
        </p:txBody>
      </p:sp>
    </p:spTree>
    <p:extLst>
      <p:ext uri="{BB962C8B-B14F-4D97-AF65-F5344CB8AC3E}">
        <p14:creationId xmlns:p14="http://schemas.microsoft.com/office/powerpoint/2010/main" val="1738027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9250">
              <a:spcBef>
                <a:spcPts val="0"/>
              </a:spcBef>
              <a:spcAft>
                <a:spcPts val="0"/>
              </a:spcAft>
              <a:defRPr/>
            </a:pPr>
            <a:r>
              <a:rPr lang="en-US" sz="1100" dirty="0"/>
              <a:t>We have been doing a lot of planning since 2004, but let’s fast forward to today, 12 years later.  How are we doing?</a:t>
            </a:r>
          </a:p>
          <a:p>
            <a:pPr defTabSz="459250">
              <a:spcBef>
                <a:spcPts val="0"/>
              </a:spcBef>
              <a:spcAft>
                <a:spcPts val="0"/>
              </a:spcAft>
              <a:defRPr/>
            </a:pPr>
            <a:endParaRPr lang="en-US" sz="1100" dirty="0"/>
          </a:p>
          <a:p>
            <a:pPr defTabSz="459250">
              <a:spcBef>
                <a:spcPts val="0"/>
              </a:spcBef>
              <a:spcAft>
                <a:spcPts val="0"/>
              </a:spcAft>
              <a:defRPr/>
            </a:pPr>
            <a:r>
              <a:rPr lang="en-US" sz="1100" dirty="0"/>
              <a:t>We recently hired CH2M to do a study to help us answer this question.  Our 2016 Master Plan Update did 2 things</a:t>
            </a:r>
          </a:p>
          <a:p>
            <a:pPr marL="227081" indent="-227081" defTabSz="459250">
              <a:spcBef>
                <a:spcPts val="0"/>
              </a:spcBef>
              <a:spcAft>
                <a:spcPts val="0"/>
              </a:spcAft>
              <a:buFont typeface="+mj-lt"/>
              <a:buAutoNum type="arabicPeriod"/>
              <a:defRPr/>
            </a:pPr>
            <a:r>
              <a:rPr lang="en-US" sz="1100" dirty="0"/>
              <a:t>It looked at how much progress that has been made.  We knew that we were making progress but we didn’t know exactly how much.</a:t>
            </a:r>
          </a:p>
          <a:p>
            <a:pPr marL="227081" indent="-227081" defTabSz="459250">
              <a:spcBef>
                <a:spcPts val="0"/>
              </a:spcBef>
              <a:spcAft>
                <a:spcPts val="0"/>
              </a:spcAft>
              <a:buFont typeface="+mj-lt"/>
              <a:buAutoNum type="arabicPeriod"/>
              <a:defRPr/>
            </a:pPr>
            <a:r>
              <a:rPr lang="en-US" sz="1100" dirty="0"/>
              <a:t>It looked at our remaining needs</a:t>
            </a:r>
          </a:p>
          <a:p>
            <a:pPr defTabSz="459250">
              <a:spcBef>
                <a:spcPts val="0"/>
              </a:spcBef>
              <a:spcAft>
                <a:spcPts val="0"/>
              </a:spcAft>
              <a:defRPr/>
            </a:pPr>
            <a:endParaRPr lang="en-US" sz="1100" dirty="0"/>
          </a:p>
          <a:p>
            <a:pPr defTabSz="459250">
              <a:spcBef>
                <a:spcPts val="0"/>
              </a:spcBef>
              <a:spcAft>
                <a:spcPts val="0"/>
              </a:spcAft>
              <a:defRPr/>
            </a:pPr>
            <a:r>
              <a:rPr lang="en-US" sz="1100" dirty="0"/>
              <a:t>Here is what we learned.</a:t>
            </a:r>
          </a:p>
          <a:p>
            <a:endParaRPr lang="en-US" sz="1100" dirty="0"/>
          </a:p>
          <a:p>
            <a:pPr defTabSz="459250">
              <a:spcBef>
                <a:spcPts val="0"/>
              </a:spcBef>
              <a:spcAft>
                <a:spcPts val="0"/>
              </a:spcAft>
              <a:defRPr/>
            </a:pPr>
            <a:r>
              <a:rPr lang="en-US" sz="1100" dirty="0"/>
              <a:t>_______</a:t>
            </a:r>
          </a:p>
          <a:p>
            <a:pPr defTabSz="459250">
              <a:spcBef>
                <a:spcPts val="0"/>
              </a:spcBef>
              <a:spcAft>
                <a:spcPts val="0"/>
              </a:spcAft>
              <a:defRPr/>
            </a:pPr>
            <a:endParaRPr lang="en-US" sz="1100" dirty="0"/>
          </a:p>
          <a:p>
            <a:pPr defTabSz="459250">
              <a:spcBef>
                <a:spcPts val="0"/>
              </a:spcBef>
              <a:spcAft>
                <a:spcPts val="0"/>
              </a:spcAft>
              <a:defRPr/>
            </a:pPr>
            <a:r>
              <a:rPr lang="en-US" sz="1100" dirty="0"/>
              <a:t>In 2004 SMWSA formed and the region embarked on a series of Master Plans that looked at member’s projects and regional opportunities.</a:t>
            </a:r>
          </a:p>
          <a:p>
            <a:pPr marL="170310" indent="-170310" defTabSz="459250">
              <a:spcBef>
                <a:spcPts val="0"/>
              </a:spcBef>
              <a:spcAft>
                <a:spcPts val="0"/>
              </a:spcAft>
              <a:buFont typeface="Arial" panose="020B0604020202020204" pitchFamily="34" charset="0"/>
              <a:buChar char="•"/>
              <a:defRPr/>
            </a:pPr>
            <a:r>
              <a:rPr lang="en-US" sz="1100" dirty="0"/>
              <a:t>Our 2007 Master Plan set the path for many of these projects and programs</a:t>
            </a:r>
          </a:p>
          <a:p>
            <a:pPr marL="170310" indent="-170310" defTabSz="459250">
              <a:spcBef>
                <a:spcPts val="0"/>
              </a:spcBef>
              <a:spcAft>
                <a:spcPts val="0"/>
              </a:spcAft>
              <a:buFont typeface="Arial" panose="020B0604020202020204" pitchFamily="34" charset="0"/>
              <a:buChar char="•"/>
              <a:defRPr/>
            </a:pPr>
            <a:r>
              <a:rPr lang="en-US" sz="1100" dirty="0"/>
              <a:t>Our 2011 Update refined the regional plan</a:t>
            </a:r>
          </a:p>
          <a:p>
            <a:pPr defTabSz="459250">
              <a:spcBef>
                <a:spcPts val="0"/>
              </a:spcBef>
              <a:spcAft>
                <a:spcPts val="0"/>
              </a:spcAft>
              <a:defRPr/>
            </a:pPr>
            <a:endParaRPr lang="en-US" sz="1100" dirty="0"/>
          </a:p>
          <a:p>
            <a:pPr defTabSz="459250">
              <a:spcBef>
                <a:spcPts val="0"/>
              </a:spcBef>
              <a:spcAft>
                <a:spcPts val="0"/>
              </a:spcAft>
              <a:defRPr/>
            </a:pPr>
            <a:r>
              <a:rPr lang="en-US" sz="1100" dirty="0"/>
              <a:t>Our Master Plan Update from this year did 2 things</a:t>
            </a:r>
          </a:p>
          <a:p>
            <a:pPr marL="227081" indent="-227081" defTabSz="459250">
              <a:spcBef>
                <a:spcPts val="0"/>
              </a:spcBef>
              <a:spcAft>
                <a:spcPts val="0"/>
              </a:spcAft>
              <a:buFont typeface="+mj-lt"/>
              <a:buAutoNum type="arabicPeriod"/>
              <a:defRPr/>
            </a:pPr>
            <a:r>
              <a:rPr lang="en-US" sz="1100" dirty="0"/>
              <a:t>It looked at how much progress has been made.  We knew that tremendous progress had been made over the past 10-15 years, but we didn’t know exactly how much.</a:t>
            </a:r>
          </a:p>
          <a:p>
            <a:pPr marL="227081" indent="-227081" defTabSz="459250">
              <a:spcBef>
                <a:spcPts val="0"/>
              </a:spcBef>
              <a:spcAft>
                <a:spcPts val="0"/>
              </a:spcAft>
              <a:buFont typeface="+mj-lt"/>
              <a:buAutoNum type="arabicPeriod"/>
              <a:defRPr/>
            </a:pPr>
            <a:r>
              <a:rPr lang="en-US" sz="1100" dirty="0"/>
              <a:t>It looked at our remaining needs</a:t>
            </a:r>
          </a:p>
          <a:p>
            <a:pPr defTabSz="459250">
              <a:spcBef>
                <a:spcPts val="0"/>
              </a:spcBef>
              <a:spcAft>
                <a:spcPts val="0"/>
              </a:spcAft>
              <a:defRPr/>
            </a:pPr>
            <a:endParaRPr lang="en-US" sz="1100" dirty="0"/>
          </a:p>
          <a:p>
            <a:pPr defTabSz="459250">
              <a:spcBef>
                <a:spcPts val="0"/>
              </a:spcBef>
              <a:spcAft>
                <a:spcPts val="0"/>
              </a:spcAft>
              <a:defRPr/>
            </a:pPr>
            <a:r>
              <a:rPr lang="en-US" sz="1100" dirty="0"/>
              <a:t>So I’ll step through the high level details of this progress.</a:t>
            </a:r>
          </a:p>
        </p:txBody>
      </p:sp>
      <p:sp>
        <p:nvSpPr>
          <p:cNvPr id="4" name="Slide Number Placeholder 3"/>
          <p:cNvSpPr>
            <a:spLocks noGrp="1"/>
          </p:cNvSpPr>
          <p:nvPr>
            <p:ph type="sldNum" sz="quarter" idx="10"/>
          </p:nvPr>
        </p:nvSpPr>
        <p:spPr/>
        <p:txBody>
          <a:bodyPr/>
          <a:lstStyle/>
          <a:p>
            <a:pPr>
              <a:defRPr/>
            </a:pPr>
            <a:fld id="{CF9693F9-312B-40F5-B6F4-E4A8D5911F95}" type="slidenum">
              <a:rPr lang="en-US" smtClean="0"/>
              <a:pPr>
                <a:defRPr/>
              </a:pPr>
              <a:t>8</a:t>
            </a:fld>
            <a:endParaRPr lang="en-US" dirty="0"/>
          </a:p>
        </p:txBody>
      </p:sp>
    </p:spTree>
    <p:extLst>
      <p:ext uri="{BB962C8B-B14F-4D97-AF65-F5344CB8AC3E}">
        <p14:creationId xmlns:p14="http://schemas.microsoft.com/office/powerpoint/2010/main" val="896743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841">
              <a:defRPr/>
            </a:pPr>
            <a:r>
              <a:rPr lang="en-US" dirty="0"/>
              <a:t>The report found that we had made tremendous progress.  In terms of supply, we had made great progress in shifting to renewable supplies.</a:t>
            </a:r>
          </a:p>
          <a:p>
            <a:pPr marL="170310" indent="-170310" defTabSz="457841">
              <a:buFont typeface="Arial" panose="020B0604020202020204" pitchFamily="34" charset="0"/>
              <a:buChar char="•"/>
              <a:defRPr/>
            </a:pPr>
            <a:r>
              <a:rPr lang="en-US" dirty="0"/>
              <a:t>In the early 2000’s many of the region’s largest water providers relied on nonrenewable groundwater aquifers for almost all of their water supply.</a:t>
            </a:r>
          </a:p>
          <a:p>
            <a:pPr marL="170310" indent="-170310" defTabSz="457841">
              <a:buFont typeface="Arial" panose="020B0604020202020204" pitchFamily="34" charset="0"/>
              <a:buChar char="•"/>
              <a:defRPr/>
            </a:pPr>
            <a:r>
              <a:rPr lang="en-US" b="1" dirty="0"/>
              <a:t>Today, less than half</a:t>
            </a:r>
            <a:r>
              <a:rPr lang="en-US" dirty="0"/>
              <a:t> of the region’s water is from nonrenewable groundwater and by 2020, it will fall even further to 22 percent.</a:t>
            </a:r>
          </a:p>
          <a:p>
            <a:pPr marL="170310" indent="-170310" defTabSz="457841">
              <a:buFont typeface="Arial" panose="020B0604020202020204" pitchFamily="34" charset="0"/>
              <a:buChar char="•"/>
              <a:defRPr/>
            </a:pPr>
            <a:r>
              <a:rPr lang="en-US" dirty="0"/>
              <a:t>We project that by build-out in 2065, only 15 percent of the region’s supplies will come from nonrenewable sources.</a:t>
            </a:r>
          </a:p>
          <a:p>
            <a:pPr defTabSz="457841">
              <a:defRPr/>
            </a:pPr>
            <a:endParaRPr lang="en-US" dirty="0"/>
          </a:p>
          <a:p>
            <a:pPr defTabSz="457841">
              <a:defRPr/>
            </a:pPr>
            <a:r>
              <a:rPr lang="en-US" dirty="0"/>
              <a:t>Notably, this progress is being made despite a projected 130 percent increase in total water demand over the same period. </a:t>
            </a:r>
          </a:p>
          <a:p>
            <a:endParaRPr lang="en-US" sz="1100" dirty="0"/>
          </a:p>
          <a:p>
            <a:endParaRPr lang="en-US" sz="1100" dirty="0"/>
          </a:p>
          <a:p>
            <a:r>
              <a:rPr lang="en-US" sz="1100" dirty="0"/>
              <a:t>We</a:t>
            </a:r>
            <a:r>
              <a:rPr lang="en-US" sz="1100" baseline="0" dirty="0"/>
              <a:t> never want to rely completely on renewable surface water.  15% reliance on groundwater is our long-term goal because we will always rely on groundwater and underground water storage in times of drought when lack of snow reduces the amount of supply from renewable sources.  Since we have much the infrastructure in place for GW supplies, if managed conjuctively with surface supplies, we will have one of the most robust supplies in the region.</a:t>
            </a:r>
            <a:endParaRPr lang="en-US" sz="1100" dirty="0"/>
          </a:p>
        </p:txBody>
      </p:sp>
      <p:sp>
        <p:nvSpPr>
          <p:cNvPr id="4" name="Slide Number Placeholder 3"/>
          <p:cNvSpPr>
            <a:spLocks noGrp="1"/>
          </p:cNvSpPr>
          <p:nvPr>
            <p:ph type="sldNum" sz="quarter" idx="10"/>
          </p:nvPr>
        </p:nvSpPr>
        <p:spPr/>
        <p:txBody>
          <a:bodyPr/>
          <a:lstStyle/>
          <a:p>
            <a:pPr>
              <a:defRPr/>
            </a:pPr>
            <a:fld id="{CF9693F9-312B-40F5-B6F4-E4A8D5911F95}" type="slidenum">
              <a:rPr lang="en-US" smtClean="0"/>
              <a:pPr>
                <a:defRPr/>
              </a:pPr>
              <a:t>9</a:t>
            </a:fld>
            <a:endParaRPr lang="en-US" dirty="0"/>
          </a:p>
        </p:txBody>
      </p:sp>
    </p:spTree>
    <p:extLst>
      <p:ext uri="{BB962C8B-B14F-4D97-AF65-F5344CB8AC3E}">
        <p14:creationId xmlns:p14="http://schemas.microsoft.com/office/powerpoint/2010/main" val="2787213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lvl1pPr>
              <a:defRPr/>
            </a:lvl1pPr>
          </a:lstStyle>
          <a:p>
            <a:pPr>
              <a:defRPr/>
            </a:pPr>
            <a:r>
              <a:rPr lang="en-US" dirty="0"/>
              <a:t>www.SouthMetroWater.org</a:t>
            </a:r>
          </a:p>
        </p:txBody>
      </p:sp>
      <p:sp>
        <p:nvSpPr>
          <p:cNvPr id="6" name="Slide Number Placeholder 5"/>
          <p:cNvSpPr>
            <a:spLocks noGrp="1"/>
          </p:cNvSpPr>
          <p:nvPr>
            <p:ph type="sldNum" sz="quarter" idx="12"/>
          </p:nvPr>
        </p:nvSpPr>
        <p:spPr/>
        <p:txBody>
          <a:bodyPr/>
          <a:lstStyle>
            <a:lvl1pPr>
              <a:defRPr/>
            </a:lvl1pPr>
          </a:lstStyle>
          <a:p>
            <a:pPr>
              <a:defRPr/>
            </a:pPr>
            <a:fld id="{06FF7DCB-1BBA-423E-9B68-5E4F30EAD1F6}"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5ABB16F7-5594-45BC-9981-CACA1325B2AD}" type="datetime1">
              <a:rPr lang="en-US"/>
              <a:pPr>
                <a:defRPr/>
              </a:pPr>
              <a:t>6/1/2023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2F47A1E-3300-4938-8BB4-AC80976C4893}"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BCA67354-ABA8-45F4-AFA1-543BBCFC3F82}" type="datetime1">
              <a:rPr lang="en-US"/>
              <a:pPr>
                <a:defRPr/>
              </a:pPr>
              <a:t>6/1/2023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FDD76FC-91E3-4798-A15D-D35D058C28AD}"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smtClean="0"/>
            </a:lvl1pPr>
          </a:lstStyle>
          <a:p>
            <a:pPr>
              <a:defRPr/>
            </a:pPr>
            <a:fld id="{941F933E-851E-49D3-B8FE-2DBA5A25E8E1}" type="datetime1">
              <a:rPr lang="en-US"/>
              <a:pPr>
                <a:defRPr/>
              </a:pPr>
              <a:t>6/1/2023</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smtClean="0"/>
            </a:lvl1pPr>
          </a:lstStyle>
          <a:p>
            <a:pPr>
              <a:defRPr/>
            </a:pPr>
            <a:fld id="{02D68CEF-AECA-45F9-92C1-A7B23E9D3243}"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dirty="0"/>
              <a:t>www.SouthMetroWater.org</a:t>
            </a:r>
          </a:p>
        </p:txBody>
      </p:sp>
      <p:sp>
        <p:nvSpPr>
          <p:cNvPr id="6" name="Slide Number Placeholder 5"/>
          <p:cNvSpPr>
            <a:spLocks noGrp="1"/>
          </p:cNvSpPr>
          <p:nvPr>
            <p:ph type="sldNum" sz="quarter" idx="12"/>
          </p:nvPr>
        </p:nvSpPr>
        <p:spPr/>
        <p:txBody>
          <a:bodyPr/>
          <a:lstStyle>
            <a:lvl1pPr>
              <a:defRPr smtClean="0"/>
            </a:lvl1pPr>
          </a:lstStyle>
          <a:p>
            <a:pPr>
              <a:defRPr/>
            </a:pPr>
            <a:fld id="{BF0A831B-1B0C-4035-93AE-24A00E279AB0}"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vl1pPr>
          </a:lstStyle>
          <a:p>
            <a:pPr>
              <a:defRPr/>
            </a:pPr>
            <a:fld id="{33CF5010-7EFD-4249-A7F1-4428964D02B1}" type="datetime1">
              <a:rPr lang="en-US"/>
              <a:pPr>
                <a:defRPr/>
              </a:pPr>
              <a:t>6/1/2023</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smtClean="0"/>
            </a:lvl1pPr>
          </a:lstStyle>
          <a:p>
            <a:pPr>
              <a:defRPr/>
            </a:pPr>
            <a:fld id="{3BDADA9F-D018-415F-A15F-E325493A6C41}"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smtClean="0"/>
            </a:lvl1pPr>
          </a:lstStyle>
          <a:p>
            <a:pPr>
              <a:defRPr/>
            </a:pPr>
            <a:fld id="{B89BFB30-31D0-444A-AABD-9D69A71E82D6}" type="datetime1">
              <a:rPr lang="en-US"/>
              <a:pPr>
                <a:defRPr/>
              </a:pPr>
              <a:t>6/1/2023</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smtClean="0"/>
            </a:lvl1pPr>
          </a:lstStyle>
          <a:p>
            <a:pPr>
              <a:defRPr/>
            </a:pPr>
            <a:fld id="{9EE55103-0A59-4F29-8CBC-1B9D023A5E1A}"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smtClean="0"/>
            </a:lvl1pPr>
          </a:lstStyle>
          <a:p>
            <a:pPr>
              <a:defRPr/>
            </a:pPr>
            <a:fld id="{5ADA5EBF-FC91-4A6E-8E51-2B00AB9097DC}" type="datetime1">
              <a:rPr lang="en-US"/>
              <a:pPr>
                <a:defRPr/>
              </a:pPr>
              <a:t>6/1/2023</a:t>
            </a:fld>
            <a:endParaRPr lang="en-US" dirty="0"/>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smtClean="0"/>
            </a:lvl1pPr>
          </a:lstStyle>
          <a:p>
            <a:pPr>
              <a:defRPr/>
            </a:pPr>
            <a:fld id="{EF2747F1-0D6A-491A-9312-59349194E020}" type="slidenum">
              <a:rPr lang="en-US"/>
              <a:pPr>
                <a:defRPr/>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smtClean="0"/>
            </a:lvl1pPr>
          </a:lstStyle>
          <a:p>
            <a:pPr>
              <a:defRPr/>
            </a:pPr>
            <a:fld id="{D3D6D911-A1F7-4A9C-88BA-5699F625F04E}" type="datetime1">
              <a:rPr lang="en-US"/>
              <a:pPr>
                <a:defRPr/>
              </a:pPr>
              <a:t>6/1/2023</a:t>
            </a:fld>
            <a:endParaRPr lang="en-US" dirty="0"/>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smtClean="0"/>
            </a:lvl1pPr>
          </a:lstStyle>
          <a:p>
            <a:pPr>
              <a:defRPr/>
            </a:pPr>
            <a:fld id="{53A7A7DF-32DD-4374-B770-B9421A2FED2B}" type="slidenum">
              <a:rPr lang="en-US"/>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pPr>
              <a:defRPr/>
            </a:pPr>
            <a:fld id="{5D6290E4-DE5F-4150-BB0D-E633D94B6964}" type="datetime1">
              <a:rPr lang="en-US"/>
              <a:pPr>
                <a:defRPr/>
              </a:pPr>
              <a:t>6/1/2023</a:t>
            </a:fld>
            <a:endParaRPr lang="en-US" dirty="0"/>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smtClean="0"/>
            </a:lvl1pPr>
          </a:lstStyle>
          <a:p>
            <a:pPr>
              <a:defRPr/>
            </a:pPr>
            <a:fld id="{F67DA34A-59B2-4008-B7DD-B31F9A982496}" type="slidenum">
              <a:rPr lang="en-US"/>
              <a:pPr>
                <a:defRPr/>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fld id="{AA7CD355-C53C-40DF-95CA-8E979CA19871}" type="datetime1">
              <a:rPr lang="en-US"/>
              <a:pPr>
                <a:defRPr/>
              </a:pPr>
              <a:t>6/1/2023</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smtClean="0"/>
            </a:lvl1pPr>
          </a:lstStyle>
          <a:p>
            <a:pPr>
              <a:defRPr/>
            </a:pPr>
            <a:fld id="{92F86260-5AE8-4A86-934A-F8251637264F}"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369B514E-1150-4B0F-A658-869C05684698}" type="datetime1">
              <a:rPr lang="en-US"/>
              <a:pPr>
                <a:defRPr/>
              </a:pPr>
              <a:t>6/1/2023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3EEA890-5CE8-4410-AC24-5CCBB8FA847F}"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fld id="{8930DC4B-A476-4580-A189-6187CC827B3F}" type="datetime1">
              <a:rPr lang="en-US"/>
              <a:pPr>
                <a:defRPr/>
              </a:pPr>
              <a:t>6/1/2023</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smtClean="0"/>
            </a:lvl1pPr>
          </a:lstStyle>
          <a:p>
            <a:pPr>
              <a:defRPr/>
            </a:pPr>
            <a:fld id="{7A2AF793-C138-4F98-921C-BC56D5D89EBD}" type="slidenum">
              <a:rPr lang="en-US"/>
              <a:pPr>
                <a:defRPr/>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pPr>
              <a:defRPr/>
            </a:pPr>
            <a:fld id="{1FFF94A8-6867-4CA3-B902-3B5EBBB91253}" type="datetime1">
              <a:rPr lang="en-US"/>
              <a:pPr>
                <a:defRPr/>
              </a:pPr>
              <a:t>6/1/2023</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smtClean="0"/>
            </a:lvl1pPr>
          </a:lstStyle>
          <a:p>
            <a:pPr>
              <a:defRPr/>
            </a:pPr>
            <a:fld id="{EA3B13FB-6571-4F00-9D0E-3BD36801CEAF}" type="slidenum">
              <a:rPr lang="en-US"/>
              <a:pPr>
                <a:defRPr/>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pPr>
              <a:defRPr/>
            </a:pPr>
            <a:fld id="{0290E843-3CF6-4CB3-A697-74CF1F8E89E8}" type="datetime1">
              <a:rPr lang="en-US"/>
              <a:pPr>
                <a:defRPr/>
              </a:pPr>
              <a:t>6/1/2023</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smtClean="0"/>
            </a:lvl1pPr>
          </a:lstStyle>
          <a:p>
            <a:pPr>
              <a:defRPr/>
            </a:pPr>
            <a:fld id="{E3311B24-376B-4A3C-9CE9-EABF6B05011D}" type="slidenum">
              <a:rPr lang="en-US"/>
              <a:pPr>
                <a:defRPr/>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smtClean="0"/>
            </a:lvl1pPr>
          </a:lstStyle>
          <a:p>
            <a:pPr>
              <a:defRPr/>
            </a:pPr>
            <a:fld id="{941F933E-851E-49D3-B8FE-2DBA5A25E8E1}" type="datetime1">
              <a:rPr lang="en-US"/>
              <a:pPr>
                <a:defRPr/>
              </a:pPr>
              <a:t>6/1/2023</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smtClean="0"/>
            </a:lvl1pPr>
          </a:lstStyle>
          <a:p>
            <a:pPr>
              <a:defRPr/>
            </a:pPr>
            <a:fld id="{02D68CEF-AECA-45F9-92C1-A7B23E9D3243}" type="slidenum">
              <a:rPr lang="en-US"/>
              <a:pPr>
                <a:defRPr/>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pPr>
              <a:defRPr/>
            </a:pPr>
            <a:fld id="{0336A4A4-29F9-4714-A12C-BAA005CA1701}" type="datetime1">
              <a:rPr lang="en-US"/>
              <a:pPr>
                <a:defRPr/>
              </a:pPr>
              <a:t>6/1/2023</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smtClean="0"/>
            </a:lvl1pPr>
          </a:lstStyle>
          <a:p>
            <a:pPr>
              <a:defRPr/>
            </a:pPr>
            <a:fld id="{BF0A831B-1B0C-4035-93AE-24A00E279AB0}" type="slidenum">
              <a:rPr lang="en-US"/>
              <a:pPr>
                <a:defRPr/>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vl1pPr>
          </a:lstStyle>
          <a:p>
            <a:pPr>
              <a:defRPr/>
            </a:pPr>
            <a:fld id="{33CF5010-7EFD-4249-A7F1-4428964D02B1}" type="datetime1">
              <a:rPr lang="en-US"/>
              <a:pPr>
                <a:defRPr/>
              </a:pPr>
              <a:t>6/1/2023</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smtClean="0"/>
            </a:lvl1pPr>
          </a:lstStyle>
          <a:p>
            <a:pPr>
              <a:defRPr/>
            </a:pPr>
            <a:fld id="{3BDADA9F-D018-415F-A15F-E325493A6C41}" type="slidenum">
              <a:rPr lang="en-US"/>
              <a:pPr>
                <a:defRPr/>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smtClean="0"/>
            </a:lvl1pPr>
          </a:lstStyle>
          <a:p>
            <a:pPr>
              <a:defRPr/>
            </a:pPr>
            <a:fld id="{B89BFB30-31D0-444A-AABD-9D69A71E82D6}" type="datetime1">
              <a:rPr lang="en-US"/>
              <a:pPr>
                <a:defRPr/>
              </a:pPr>
              <a:t>6/1/2023</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smtClean="0"/>
            </a:lvl1pPr>
          </a:lstStyle>
          <a:p>
            <a:pPr>
              <a:defRPr/>
            </a:pPr>
            <a:fld id="{9EE55103-0A59-4F29-8CBC-1B9D023A5E1A}" type="slidenum">
              <a:rPr lang="en-US"/>
              <a:pPr>
                <a:defRPr/>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smtClean="0"/>
            </a:lvl1pPr>
          </a:lstStyle>
          <a:p>
            <a:pPr>
              <a:defRPr/>
            </a:pPr>
            <a:fld id="{5ADA5EBF-FC91-4A6E-8E51-2B00AB9097DC}" type="datetime1">
              <a:rPr lang="en-US"/>
              <a:pPr>
                <a:defRPr/>
              </a:pPr>
              <a:t>6/1/2023</a:t>
            </a:fld>
            <a:endParaRPr lang="en-US" dirty="0"/>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smtClean="0"/>
            </a:lvl1pPr>
          </a:lstStyle>
          <a:p>
            <a:pPr>
              <a:defRPr/>
            </a:pPr>
            <a:fld id="{EF2747F1-0D6A-491A-9312-59349194E020}" type="slidenum">
              <a:rPr lang="en-US"/>
              <a:pPr>
                <a:defRPr/>
              </a:pPr>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smtClean="0"/>
            </a:lvl1pPr>
          </a:lstStyle>
          <a:p>
            <a:pPr>
              <a:defRPr/>
            </a:pPr>
            <a:fld id="{D3D6D911-A1F7-4A9C-88BA-5699F625F04E}" type="datetime1">
              <a:rPr lang="en-US"/>
              <a:pPr>
                <a:defRPr/>
              </a:pPr>
              <a:t>6/1/2023</a:t>
            </a:fld>
            <a:endParaRPr lang="en-US" dirty="0"/>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smtClean="0"/>
            </a:lvl1pPr>
          </a:lstStyle>
          <a:p>
            <a:pPr>
              <a:defRPr/>
            </a:pPr>
            <a:fld id="{53A7A7DF-32DD-4374-B770-B9421A2FED2B}" type="slidenum">
              <a:rPr lang="en-US"/>
              <a:pPr>
                <a:defRPr/>
              </a:pPr>
              <a:t>‹#›</a:t>
            </a:fld>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pPr>
              <a:defRPr/>
            </a:pPr>
            <a:fld id="{5D6290E4-DE5F-4150-BB0D-E633D94B6964}" type="datetime1">
              <a:rPr lang="en-US"/>
              <a:pPr>
                <a:defRPr/>
              </a:pPr>
              <a:t>6/1/2023</a:t>
            </a:fld>
            <a:endParaRPr lang="en-US" dirty="0"/>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smtClean="0"/>
            </a:lvl1pPr>
          </a:lstStyle>
          <a:p>
            <a:pPr>
              <a:defRPr/>
            </a:pPr>
            <a:fld id="{F67DA34A-59B2-4008-B7DD-B31F9A982496}"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5D1980A0-96BB-4403-871B-BE2468ABAA1E}" type="datetime1">
              <a:rPr lang="en-US"/>
              <a:pPr>
                <a:defRPr/>
              </a:pPr>
              <a:t>6/1/2023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B0E563C-2308-412E-AF06-A0D9FF52CD80}"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fld id="{AA7CD355-C53C-40DF-95CA-8E979CA19871}" type="datetime1">
              <a:rPr lang="en-US"/>
              <a:pPr>
                <a:defRPr/>
              </a:pPr>
              <a:t>6/1/2023</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smtClean="0"/>
            </a:lvl1pPr>
          </a:lstStyle>
          <a:p>
            <a:pPr>
              <a:defRPr/>
            </a:pPr>
            <a:fld id="{92F86260-5AE8-4A86-934A-F8251637264F}" type="slidenum">
              <a:rPr lang="en-US"/>
              <a:pPr>
                <a:defRPr/>
              </a:pPr>
              <a:t>‹#›</a:t>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fld id="{8930DC4B-A476-4580-A189-6187CC827B3F}" type="datetime1">
              <a:rPr lang="en-US"/>
              <a:pPr>
                <a:defRPr/>
              </a:pPr>
              <a:t>6/1/2023</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smtClean="0"/>
            </a:lvl1pPr>
          </a:lstStyle>
          <a:p>
            <a:pPr>
              <a:defRPr/>
            </a:pPr>
            <a:fld id="{7A2AF793-C138-4F98-921C-BC56D5D89EBD}" type="slidenum">
              <a:rPr lang="en-US"/>
              <a:pPr>
                <a:defRPr/>
              </a:pPr>
              <a:t>‹#›</a:t>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pPr>
              <a:defRPr/>
            </a:pPr>
            <a:fld id="{1FFF94A8-6867-4CA3-B902-3B5EBBB91253}" type="datetime1">
              <a:rPr lang="en-US"/>
              <a:pPr>
                <a:defRPr/>
              </a:pPr>
              <a:t>6/1/2023</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smtClean="0"/>
            </a:lvl1pPr>
          </a:lstStyle>
          <a:p>
            <a:pPr>
              <a:defRPr/>
            </a:pPr>
            <a:fld id="{EA3B13FB-6571-4F00-9D0E-3BD36801CEAF}" type="slidenum">
              <a:rPr lang="en-US"/>
              <a:pPr>
                <a:defRPr/>
              </a:pPr>
              <a:t>‹#›</a:t>
            </a:fld>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pPr>
              <a:defRPr/>
            </a:pPr>
            <a:fld id="{0290E843-3CF6-4CB3-A697-74CF1F8E89E8}" type="datetime1">
              <a:rPr lang="en-US"/>
              <a:pPr>
                <a:defRPr/>
              </a:pPr>
              <a:t>6/1/2023</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smtClean="0"/>
            </a:lvl1pPr>
          </a:lstStyle>
          <a:p>
            <a:pPr>
              <a:defRPr/>
            </a:pPr>
            <a:fld id="{E3311B24-376B-4A3C-9CE9-EABF6B05011D}" type="slidenum">
              <a:rPr lang="en-US"/>
              <a:pPr>
                <a:defRPr/>
              </a:pPr>
              <a:t>‹#›</a:t>
            </a:fld>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t="-19000" b="-2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34621" y="491570"/>
            <a:ext cx="7746343" cy="2023031"/>
          </a:xfrm>
        </p:spPr>
        <p:txBody>
          <a:bodyPr anchor="b">
            <a:normAutofit/>
          </a:bodyPr>
          <a:lstStyle>
            <a:lvl1pPr algn="l">
              <a:lnSpc>
                <a:spcPct val="85000"/>
              </a:lnSpc>
              <a:defRPr sz="5400" spc="-38"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634620" y="2625489"/>
            <a:ext cx="7746343" cy="336073"/>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cxnSp>
        <p:nvCxnSpPr>
          <p:cNvPr id="9" name="Straight Connector 8"/>
          <p:cNvCxnSpPr/>
          <p:nvPr/>
        </p:nvCxnSpPr>
        <p:spPr>
          <a:xfrm>
            <a:off x="634621" y="25146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6080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Content Slid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a:extLst>
              <a:ext uri="{FF2B5EF4-FFF2-40B4-BE49-F238E27FC236}">
                <a16:creationId xmlns:a16="http://schemas.microsoft.com/office/drawing/2014/main" id="{DD94A2E0-8132-4C3D-8D5C-06B50D0D7A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56535" y="352807"/>
            <a:ext cx="954149" cy="1272199"/>
          </a:xfrm>
          <a:prstGeom prst="rect">
            <a:avLst/>
          </a:prstGeom>
        </p:spPr>
      </p:pic>
      <p:pic>
        <p:nvPicPr>
          <p:cNvPr id="18" name="Picture 17">
            <a:extLst>
              <a:ext uri="{FF2B5EF4-FFF2-40B4-BE49-F238E27FC236}">
                <a16:creationId xmlns:a16="http://schemas.microsoft.com/office/drawing/2014/main" id="{B8BF6D6F-041A-435A-B094-7A5E56E2A0D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6625421"/>
            <a:ext cx="9144000" cy="232581"/>
          </a:xfrm>
          <a:prstGeom prst="rect">
            <a:avLst/>
          </a:prstGeom>
        </p:spPr>
      </p:pic>
    </p:spTree>
    <p:extLst>
      <p:ext uri="{BB962C8B-B14F-4D97-AF65-F5344CB8AC3E}">
        <p14:creationId xmlns:p14="http://schemas.microsoft.com/office/powerpoint/2010/main" val="25965793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1_Content Slid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8" name="Picture 17">
            <a:extLst>
              <a:ext uri="{FF2B5EF4-FFF2-40B4-BE49-F238E27FC236}">
                <a16:creationId xmlns:a16="http://schemas.microsoft.com/office/drawing/2014/main" id="{B8BF6D6F-041A-435A-B094-7A5E56E2A0D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6625421"/>
            <a:ext cx="9144000" cy="232581"/>
          </a:xfrm>
          <a:prstGeom prst="rect">
            <a:avLst/>
          </a:prstGeom>
        </p:spPr>
      </p:pic>
    </p:spTree>
    <p:extLst>
      <p:ext uri="{BB962C8B-B14F-4D97-AF65-F5344CB8AC3E}">
        <p14:creationId xmlns:p14="http://schemas.microsoft.com/office/powerpoint/2010/main" val="9376075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t Slide 2">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9" name="Rectangle 8"/>
          <p:cNvSpPr/>
          <p:nvPr userDrawn="1"/>
        </p:nvSpPr>
        <p:spPr>
          <a:xfrm>
            <a:off x="3030053" y="0"/>
            <a:ext cx="4800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pic>
        <p:nvPicPr>
          <p:cNvPr id="10" name="Picture 9">
            <a:extLst>
              <a:ext uri="{FF2B5EF4-FFF2-40B4-BE49-F238E27FC236}">
                <a16:creationId xmlns:a16="http://schemas.microsoft.com/office/drawing/2014/main" id="{F2B43A36-3120-42E7-A3B9-B63F0847F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46951" y="232581"/>
            <a:ext cx="954149" cy="1272199"/>
          </a:xfrm>
          <a:prstGeom prst="rect">
            <a:avLst/>
          </a:prstGeom>
        </p:spPr>
      </p:pic>
    </p:spTree>
    <p:extLst>
      <p:ext uri="{BB962C8B-B14F-4D97-AF65-F5344CB8AC3E}">
        <p14:creationId xmlns:p14="http://schemas.microsoft.com/office/powerpoint/2010/main" val="33040108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Content Slide 3">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0558EC85-A554-4096-B1C9-FA0A784462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46951" y="232581"/>
            <a:ext cx="954149" cy="1272199"/>
          </a:xfrm>
          <a:prstGeom prst="rect">
            <a:avLst/>
          </a:prstGeom>
        </p:spPr>
      </p:pic>
      <p:pic>
        <p:nvPicPr>
          <p:cNvPr id="10" name="Picture 9">
            <a:extLst>
              <a:ext uri="{FF2B5EF4-FFF2-40B4-BE49-F238E27FC236}">
                <a16:creationId xmlns:a16="http://schemas.microsoft.com/office/drawing/2014/main" id="{8D73B6B8-FE56-4091-B138-C51A9B68F23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6625421"/>
            <a:ext cx="9144000" cy="232581"/>
          </a:xfrm>
          <a:prstGeom prst="rect">
            <a:avLst/>
          </a:prstGeom>
        </p:spPr>
      </p:pic>
    </p:spTree>
    <p:extLst>
      <p:ext uri="{BB962C8B-B14F-4D97-AF65-F5344CB8AC3E}">
        <p14:creationId xmlns:p14="http://schemas.microsoft.com/office/powerpoint/2010/main" val="9660444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ntent Slide 4">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DC41FE4E-8963-42B9-BE74-540F79A8E54A}"/>
              </a:ext>
            </a:extLst>
          </p:cNvPr>
          <p:cNvSpPr>
            <a:spLocks noGrp="1"/>
          </p:cNvSpPr>
          <p:nvPr>
            <p:ph sz="half" idx="2"/>
          </p:nvPr>
        </p:nvSpPr>
        <p:spPr>
          <a:xfrm>
            <a:off x="542498" y="2579428"/>
            <a:ext cx="8260308" cy="328966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592B35A4-3FF1-4136-BF7C-F4B6419A643E}"/>
              </a:ext>
            </a:extLst>
          </p:cNvPr>
          <p:cNvSpPr>
            <a:spLocks noGrp="1"/>
          </p:cNvSpPr>
          <p:nvPr>
            <p:ph type="title"/>
          </p:nvPr>
        </p:nvSpPr>
        <p:spPr>
          <a:xfrm>
            <a:off x="2395182" y="760738"/>
            <a:ext cx="6407624" cy="1450757"/>
          </a:xfrm>
        </p:spPr>
        <p:txBody>
          <a:bodyPr/>
          <a:lstStyle>
            <a:lvl1pPr marL="0" algn="r">
              <a:defRPr/>
            </a:lvl1pPr>
          </a:lstStyle>
          <a:p>
            <a:r>
              <a:rPr lang="en-US"/>
              <a:t>Click to edit Master title style</a:t>
            </a:r>
            <a:endParaRPr lang="en-US" dirty="0"/>
          </a:p>
        </p:txBody>
      </p:sp>
      <p:pic>
        <p:nvPicPr>
          <p:cNvPr id="11" name="Picture 10">
            <a:extLst>
              <a:ext uri="{FF2B5EF4-FFF2-40B4-BE49-F238E27FC236}">
                <a16:creationId xmlns:a16="http://schemas.microsoft.com/office/drawing/2014/main" id="{95E669B2-6421-4974-BA68-60717D69E91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6625421"/>
            <a:ext cx="9144000" cy="232581"/>
          </a:xfrm>
          <a:prstGeom prst="rect">
            <a:avLst/>
          </a:prstGeom>
        </p:spPr>
      </p:pic>
      <p:pic>
        <p:nvPicPr>
          <p:cNvPr id="5" name="Picture 4">
            <a:extLst>
              <a:ext uri="{FF2B5EF4-FFF2-40B4-BE49-F238E27FC236}">
                <a16:creationId xmlns:a16="http://schemas.microsoft.com/office/drawing/2014/main" id="{61A70A10-854F-45B5-BCA9-20956B11597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83128"/>
            <a:ext cx="2165592" cy="2374712"/>
          </a:xfrm>
          <a:prstGeom prst="rect">
            <a:avLst/>
          </a:prstGeom>
        </p:spPr>
      </p:pic>
    </p:spTree>
    <p:extLst>
      <p:ext uri="{BB962C8B-B14F-4D97-AF65-F5344CB8AC3E}">
        <p14:creationId xmlns:p14="http://schemas.microsoft.com/office/powerpoint/2010/main" val="1023200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2A70AB52-D607-41ED-968D-F3C85329A687}" type="datetime1">
              <a:rPr lang="en-US"/>
              <a:pPr>
                <a:defRPr/>
              </a:pPr>
              <a:t>6/1/2023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8CEFD90B-5BD1-4014-A446-E21799CBA319}"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ontent Slide 5">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AF4AF88-488B-4912-8D53-165F7DE576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46951" y="232581"/>
            <a:ext cx="954149" cy="1272199"/>
          </a:xfrm>
          <a:prstGeom prst="rect">
            <a:avLst/>
          </a:prstGeom>
        </p:spPr>
      </p:pic>
      <p:pic>
        <p:nvPicPr>
          <p:cNvPr id="13" name="Picture 12">
            <a:extLst>
              <a:ext uri="{FF2B5EF4-FFF2-40B4-BE49-F238E27FC236}">
                <a16:creationId xmlns:a16="http://schemas.microsoft.com/office/drawing/2014/main" id="{15C66BD0-1D36-4181-A02B-A9601759B10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6625421"/>
            <a:ext cx="9144000" cy="232581"/>
          </a:xfrm>
          <a:prstGeom prst="rect">
            <a:avLst/>
          </a:prstGeom>
        </p:spPr>
      </p:pic>
    </p:spTree>
    <p:extLst>
      <p:ext uri="{BB962C8B-B14F-4D97-AF65-F5344CB8AC3E}">
        <p14:creationId xmlns:p14="http://schemas.microsoft.com/office/powerpoint/2010/main" val="19830016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BEC204-4E36-4529-AD91-D46BC515BB3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9144000" cy="6851176"/>
          </a:xfrm>
          <a:prstGeom prst="rect">
            <a:avLst/>
          </a:prstGeom>
        </p:spPr>
      </p:pic>
      <p:pic>
        <p:nvPicPr>
          <p:cNvPr id="7" name="Picture 6">
            <a:extLst>
              <a:ext uri="{FF2B5EF4-FFF2-40B4-BE49-F238E27FC236}">
                <a16:creationId xmlns:a16="http://schemas.microsoft.com/office/drawing/2014/main" id="{BE3A6D39-2FC5-4674-9EA3-63C9C8447C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46951" y="232581"/>
            <a:ext cx="954149" cy="1272199"/>
          </a:xfrm>
          <a:prstGeom prst="rect">
            <a:avLst/>
          </a:prstGeom>
        </p:spPr>
      </p:pic>
      <p:sp>
        <p:nvSpPr>
          <p:cNvPr id="10" name="Text Placeholder 9">
            <a:extLst>
              <a:ext uri="{FF2B5EF4-FFF2-40B4-BE49-F238E27FC236}">
                <a16:creationId xmlns:a16="http://schemas.microsoft.com/office/drawing/2014/main" id="{D9AC4844-6A4A-4B9C-97F1-91A9F4507805}"/>
              </a:ext>
            </a:extLst>
          </p:cNvPr>
          <p:cNvSpPr>
            <a:spLocks noGrp="1"/>
          </p:cNvSpPr>
          <p:nvPr>
            <p:ph type="body" sz="quarter" idx="10" hasCustomPrompt="1"/>
          </p:nvPr>
        </p:nvSpPr>
        <p:spPr>
          <a:xfrm>
            <a:off x="448649" y="4502461"/>
            <a:ext cx="3403997" cy="335546"/>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Contact Information</a:t>
            </a:r>
          </a:p>
        </p:txBody>
      </p:sp>
      <p:sp>
        <p:nvSpPr>
          <p:cNvPr id="11" name="Text Placeholder 9">
            <a:extLst>
              <a:ext uri="{FF2B5EF4-FFF2-40B4-BE49-F238E27FC236}">
                <a16:creationId xmlns:a16="http://schemas.microsoft.com/office/drawing/2014/main" id="{6299DCCC-8E7D-47F3-9797-5B47923A98E1}"/>
              </a:ext>
            </a:extLst>
          </p:cNvPr>
          <p:cNvSpPr>
            <a:spLocks noGrp="1"/>
          </p:cNvSpPr>
          <p:nvPr>
            <p:ph type="body" sz="quarter" idx="11"/>
          </p:nvPr>
        </p:nvSpPr>
        <p:spPr>
          <a:xfrm>
            <a:off x="448649" y="4979057"/>
            <a:ext cx="3403997" cy="33554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30158328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51"/>
        <p:cNvGrpSpPr/>
        <p:nvPr/>
      </p:nvGrpSpPr>
      <p:grpSpPr>
        <a:xfrm>
          <a:off x="0" y="0"/>
          <a:ext cx="0" cy="0"/>
          <a:chOff x="0" y="0"/>
          <a:chExt cx="0" cy="0"/>
        </a:xfrm>
      </p:grpSpPr>
      <p:sp>
        <p:nvSpPr>
          <p:cNvPr id="58" name="Google Shape;58;p7"/>
          <p:cNvSpPr txBox="1">
            <a:spLocks noGrp="1"/>
          </p:cNvSpPr>
          <p:nvPr>
            <p:ph type="title"/>
          </p:nvPr>
        </p:nvSpPr>
        <p:spPr>
          <a:xfrm>
            <a:off x="3822000" y="1190967"/>
            <a:ext cx="4864800" cy="9212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9" name="Google Shape;59;p7"/>
          <p:cNvSpPr txBox="1">
            <a:spLocks noGrp="1"/>
          </p:cNvSpPr>
          <p:nvPr>
            <p:ph type="body" idx="1"/>
          </p:nvPr>
        </p:nvSpPr>
        <p:spPr>
          <a:xfrm>
            <a:off x="3822000" y="2301200"/>
            <a:ext cx="2361300" cy="4032000"/>
          </a:xfrm>
          <a:prstGeom prst="rect">
            <a:avLst/>
          </a:prstGeom>
        </p:spPr>
        <p:txBody>
          <a:bodyPr spcFirstLastPara="1" wrap="square" lIns="91425" tIns="91425" rIns="91425" bIns="91425" anchor="t" anchorCtr="0">
            <a:noAutofit/>
          </a:bodyPr>
          <a:lstStyle>
            <a:lvl1pPr marL="457189" lvl="0" indent="-342892">
              <a:spcBef>
                <a:spcPts val="600"/>
              </a:spcBef>
              <a:spcAft>
                <a:spcPts val="0"/>
              </a:spcAft>
              <a:buSzPts val="1800"/>
              <a:buChar char="⊷"/>
              <a:defRPr sz="1800"/>
            </a:lvl1pPr>
            <a:lvl2pPr marL="914378" lvl="1" indent="-342892">
              <a:spcBef>
                <a:spcPts val="0"/>
              </a:spcBef>
              <a:spcAft>
                <a:spcPts val="0"/>
              </a:spcAft>
              <a:buSzPts val="1800"/>
              <a:buChar char="⊶"/>
              <a:defRPr sz="1800"/>
            </a:lvl2pPr>
            <a:lvl3pPr marL="1371566" lvl="2" indent="-342892">
              <a:spcBef>
                <a:spcPts val="0"/>
              </a:spcBef>
              <a:spcAft>
                <a:spcPts val="0"/>
              </a:spcAft>
              <a:buSzPts val="1800"/>
              <a:buChar char="⊸"/>
              <a:defRPr sz="1800"/>
            </a:lvl3pPr>
            <a:lvl4pPr marL="1828754" lvl="3" indent="-342892">
              <a:spcBef>
                <a:spcPts val="0"/>
              </a:spcBef>
              <a:spcAft>
                <a:spcPts val="0"/>
              </a:spcAft>
              <a:buSzPts val="1800"/>
              <a:buChar char="●"/>
              <a:defRPr sz="1800"/>
            </a:lvl4pPr>
            <a:lvl5pPr marL="2285943" lvl="4" indent="-342892">
              <a:spcBef>
                <a:spcPts val="0"/>
              </a:spcBef>
              <a:spcAft>
                <a:spcPts val="0"/>
              </a:spcAft>
              <a:buSzPts val="1800"/>
              <a:buChar char="○"/>
              <a:defRPr sz="1800"/>
            </a:lvl5pPr>
            <a:lvl6pPr marL="2743132" lvl="5" indent="-342892">
              <a:spcBef>
                <a:spcPts val="0"/>
              </a:spcBef>
              <a:spcAft>
                <a:spcPts val="0"/>
              </a:spcAft>
              <a:buSzPts val="1800"/>
              <a:buChar char="■"/>
              <a:defRPr sz="1800"/>
            </a:lvl6pPr>
            <a:lvl7pPr marL="3200320" lvl="6" indent="-342892">
              <a:spcBef>
                <a:spcPts val="0"/>
              </a:spcBef>
              <a:spcAft>
                <a:spcPts val="0"/>
              </a:spcAft>
              <a:buSzPts val="1800"/>
              <a:buChar char="●"/>
              <a:defRPr sz="1800"/>
            </a:lvl7pPr>
            <a:lvl8pPr marL="3657509" lvl="7" indent="-342892">
              <a:spcBef>
                <a:spcPts val="0"/>
              </a:spcBef>
              <a:spcAft>
                <a:spcPts val="0"/>
              </a:spcAft>
              <a:buSzPts val="1800"/>
              <a:buChar char="○"/>
              <a:defRPr sz="1800"/>
            </a:lvl8pPr>
            <a:lvl9pPr marL="4114697" lvl="8" indent="-342892">
              <a:spcBef>
                <a:spcPts val="0"/>
              </a:spcBef>
              <a:spcAft>
                <a:spcPts val="0"/>
              </a:spcAft>
              <a:buSzPts val="1800"/>
              <a:buChar char="■"/>
              <a:defRPr sz="1800"/>
            </a:lvl9pPr>
          </a:lstStyle>
          <a:p>
            <a:endParaRPr/>
          </a:p>
        </p:txBody>
      </p:sp>
      <p:sp>
        <p:nvSpPr>
          <p:cNvPr id="60" name="Google Shape;60;p7"/>
          <p:cNvSpPr txBox="1">
            <a:spLocks noGrp="1"/>
          </p:cNvSpPr>
          <p:nvPr>
            <p:ph type="body" idx="2"/>
          </p:nvPr>
        </p:nvSpPr>
        <p:spPr>
          <a:xfrm>
            <a:off x="6325498" y="2301200"/>
            <a:ext cx="2361300" cy="4032000"/>
          </a:xfrm>
          <a:prstGeom prst="rect">
            <a:avLst/>
          </a:prstGeom>
        </p:spPr>
        <p:txBody>
          <a:bodyPr spcFirstLastPara="1" wrap="square" lIns="91425" tIns="91425" rIns="91425" bIns="91425" anchor="t" anchorCtr="0">
            <a:noAutofit/>
          </a:bodyPr>
          <a:lstStyle>
            <a:lvl1pPr marL="457189" lvl="0" indent="-342892">
              <a:spcBef>
                <a:spcPts val="600"/>
              </a:spcBef>
              <a:spcAft>
                <a:spcPts val="0"/>
              </a:spcAft>
              <a:buSzPts val="1800"/>
              <a:buChar char="⊷"/>
              <a:defRPr sz="1800"/>
            </a:lvl1pPr>
            <a:lvl2pPr marL="914378" lvl="1" indent="-342892">
              <a:spcBef>
                <a:spcPts val="0"/>
              </a:spcBef>
              <a:spcAft>
                <a:spcPts val="0"/>
              </a:spcAft>
              <a:buSzPts val="1800"/>
              <a:buChar char="⊶"/>
              <a:defRPr sz="1800"/>
            </a:lvl2pPr>
            <a:lvl3pPr marL="1371566" lvl="2" indent="-342892">
              <a:spcBef>
                <a:spcPts val="0"/>
              </a:spcBef>
              <a:spcAft>
                <a:spcPts val="0"/>
              </a:spcAft>
              <a:buSzPts val="1800"/>
              <a:buChar char="⊸"/>
              <a:defRPr sz="1800"/>
            </a:lvl3pPr>
            <a:lvl4pPr marL="1828754" lvl="3" indent="-342892">
              <a:spcBef>
                <a:spcPts val="0"/>
              </a:spcBef>
              <a:spcAft>
                <a:spcPts val="0"/>
              </a:spcAft>
              <a:buSzPts val="1800"/>
              <a:buChar char="●"/>
              <a:defRPr sz="1800"/>
            </a:lvl4pPr>
            <a:lvl5pPr marL="2285943" lvl="4" indent="-342892">
              <a:spcBef>
                <a:spcPts val="0"/>
              </a:spcBef>
              <a:spcAft>
                <a:spcPts val="0"/>
              </a:spcAft>
              <a:buSzPts val="1800"/>
              <a:buChar char="○"/>
              <a:defRPr sz="1800"/>
            </a:lvl5pPr>
            <a:lvl6pPr marL="2743132" lvl="5" indent="-342892">
              <a:spcBef>
                <a:spcPts val="0"/>
              </a:spcBef>
              <a:spcAft>
                <a:spcPts val="0"/>
              </a:spcAft>
              <a:buSzPts val="1800"/>
              <a:buChar char="■"/>
              <a:defRPr sz="1800"/>
            </a:lvl6pPr>
            <a:lvl7pPr marL="3200320" lvl="6" indent="-342892">
              <a:spcBef>
                <a:spcPts val="0"/>
              </a:spcBef>
              <a:spcAft>
                <a:spcPts val="0"/>
              </a:spcAft>
              <a:buSzPts val="1800"/>
              <a:buChar char="●"/>
              <a:defRPr sz="1800"/>
            </a:lvl7pPr>
            <a:lvl8pPr marL="3657509" lvl="7" indent="-342892">
              <a:spcBef>
                <a:spcPts val="0"/>
              </a:spcBef>
              <a:spcAft>
                <a:spcPts val="0"/>
              </a:spcAft>
              <a:buSzPts val="1800"/>
              <a:buChar char="○"/>
              <a:defRPr sz="1800"/>
            </a:lvl8pPr>
            <a:lvl9pPr marL="4114697" lvl="8" indent="-342892">
              <a:spcBef>
                <a:spcPts val="0"/>
              </a:spcBef>
              <a:spcAft>
                <a:spcPts val="0"/>
              </a:spcAft>
              <a:buSzPts val="1800"/>
              <a:buChar char="■"/>
              <a:defRPr sz="1800"/>
            </a:lvl9pPr>
          </a:lstStyle>
          <a:p>
            <a:endParaRPr/>
          </a:p>
        </p:txBody>
      </p:sp>
      <p:sp>
        <p:nvSpPr>
          <p:cNvPr id="61" name="Google Shape;61;p7"/>
          <p:cNvSpPr txBox="1">
            <a:spLocks noGrp="1"/>
          </p:cNvSpPr>
          <p:nvPr>
            <p:ph type="sldNum" idx="12"/>
          </p:nvPr>
        </p:nvSpPr>
        <p:spPr>
          <a:xfrm>
            <a:off x="76209" y="6333135"/>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648168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50" y="1600200"/>
            <a:ext cx="8572500" cy="4800600"/>
          </a:xfrm>
        </p:spPr>
        <p:txBody>
          <a:bodyPr lIns="0" tIns="0">
            <a:normAutofit/>
          </a:bodyPr>
          <a:lstStyle>
            <a:lvl1pPr>
              <a:buClr>
                <a:schemeClr val="accent5"/>
              </a:buClr>
              <a:defRPr b="0">
                <a:solidFill>
                  <a:schemeClr val="tx1">
                    <a:lumMod val="75000"/>
                    <a:lumOff val="25000"/>
                  </a:schemeClr>
                </a:solidFill>
                <a:latin typeface="Franklin Gothic Book" pitchFamily="34" charset="0"/>
              </a:defRPr>
            </a:lvl1pPr>
            <a:lvl2pPr marL="386945" indent="-198830">
              <a:buClr>
                <a:schemeClr val="accent5"/>
              </a:buClr>
              <a:buFont typeface="Franklin Gothic Book" panose="020B0503020102020204" pitchFamily="34" charset="0"/>
              <a:buChar char="−"/>
              <a:defRPr b="0">
                <a:solidFill>
                  <a:schemeClr val="tx1">
                    <a:lumMod val="75000"/>
                    <a:lumOff val="25000"/>
                  </a:schemeClr>
                </a:solidFill>
                <a:latin typeface="Franklin Gothic Book" pitchFamily="34" charset="0"/>
              </a:defRPr>
            </a:lvl2pPr>
            <a:lvl3pPr>
              <a:buClr>
                <a:schemeClr val="accent5"/>
              </a:buClr>
              <a:defRPr b="0">
                <a:solidFill>
                  <a:schemeClr val="tx1">
                    <a:lumMod val="75000"/>
                    <a:lumOff val="25000"/>
                  </a:schemeClr>
                </a:solidFill>
                <a:latin typeface="Franklin Gothic Book" pitchFamily="34" charset="0"/>
              </a:defRPr>
            </a:lvl3pPr>
            <a:lvl4pPr>
              <a:buClr>
                <a:schemeClr val="accent5"/>
              </a:buClr>
              <a:defRPr b="0">
                <a:solidFill>
                  <a:schemeClr val="tx1">
                    <a:lumMod val="75000"/>
                    <a:lumOff val="25000"/>
                  </a:schemeClr>
                </a:solidFill>
                <a:latin typeface="Franklin Gothic Book" pitchFamily="34" charset="0"/>
              </a:defRPr>
            </a:lvl4pPr>
            <a:lvl5pPr>
              <a:buClr>
                <a:srgbClr val="7C93A0"/>
              </a:buClr>
              <a:defRPr b="0">
                <a:solidFill>
                  <a:schemeClr val="tx1">
                    <a:lumMod val="95000"/>
                    <a:lumOff val="5000"/>
                  </a:schemeClr>
                </a:solidFill>
                <a:latin typeface="Franklin Gothic Book"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9" name="Rectangle 4"/>
          <p:cNvSpPr>
            <a:spLocks noGrp="1" noChangeArrowheads="1"/>
          </p:cNvSpPr>
          <p:nvPr>
            <p:ph type="title"/>
          </p:nvPr>
        </p:nvSpPr>
        <p:spPr bwMode="auto">
          <a:xfrm>
            <a:off x="285750" y="457200"/>
            <a:ext cx="8572500" cy="9144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normAutofit/>
          </a:bodyPr>
          <a:lstStyle>
            <a:lvl1pPr>
              <a:defRPr>
                <a:solidFill>
                  <a:schemeClr val="tx1">
                    <a:lumMod val="85000"/>
                    <a:lumOff val="15000"/>
                  </a:schemeClr>
                </a:solidFill>
                <a:latin typeface="Franklin Gothic Medium" panose="020B0603020102020204" pitchFamily="34" charset="0"/>
              </a:defRPr>
            </a:lvl1pPr>
          </a:lstStyle>
          <a:p>
            <a:pPr lvl="0"/>
            <a:r>
              <a:rPr lang="en-US"/>
              <a:t>Click to edit Master title style</a:t>
            </a:r>
            <a:endParaRPr lang="en-US" dirty="0"/>
          </a:p>
        </p:txBody>
      </p:sp>
      <p:sp>
        <p:nvSpPr>
          <p:cNvPr id="6" name="Footer Placeholder 9"/>
          <p:cNvSpPr>
            <a:spLocks noGrp="1"/>
          </p:cNvSpPr>
          <p:nvPr>
            <p:ph type="ftr" sz="quarter" idx="3"/>
          </p:nvPr>
        </p:nvSpPr>
        <p:spPr>
          <a:xfrm>
            <a:off x="285750" y="6553200"/>
            <a:ext cx="8077200" cy="212034"/>
          </a:xfrm>
          <a:prstGeom prst="rect">
            <a:avLst/>
          </a:prstGeom>
        </p:spPr>
        <p:txBody>
          <a:bodyPr vert="horz" lIns="0" tIns="45720" rIns="0" bIns="45720" rtlCol="0" anchor="ctr"/>
          <a:lstStyle>
            <a:lvl1pPr algn="l">
              <a:defRPr sz="750">
                <a:solidFill>
                  <a:srgbClr val="B7B7A9"/>
                </a:solidFill>
                <a:latin typeface="Franklin Gothic Book" pitchFamily="34" charset="0"/>
              </a:defRPr>
            </a:lvl1pPr>
          </a:lstStyle>
          <a:p>
            <a:r>
              <a:rPr lang="en-US" dirty="0"/>
              <a:t>Brown and Caldwell</a:t>
            </a:r>
          </a:p>
        </p:txBody>
      </p:sp>
      <p:sp>
        <p:nvSpPr>
          <p:cNvPr id="8"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600">
                <a:solidFill>
                  <a:srgbClr val="B7B7A9"/>
                </a:solidFill>
                <a:latin typeface="Franklin Gothic Book" pitchFamily="34" charset="0"/>
              </a:defRPr>
            </a:lvl1pPr>
          </a:lstStyle>
          <a:p>
            <a:fld id="{83D12EE2-0A52-405F-9235-0A5D75AB581D}" type="slidenum">
              <a:rPr lang="en-US" smtClean="0"/>
              <a:pPr/>
              <a:t>‹#›</a:t>
            </a:fld>
            <a:endParaRPr lang="en-US" dirty="0"/>
          </a:p>
        </p:txBody>
      </p:sp>
    </p:spTree>
    <p:extLst>
      <p:ext uri="{BB962C8B-B14F-4D97-AF65-F5344CB8AC3E}">
        <p14:creationId xmlns:p14="http://schemas.microsoft.com/office/powerpoint/2010/main" val="132082404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White Chart">
    <p:spTree>
      <p:nvGrpSpPr>
        <p:cNvPr id="1" name=""/>
        <p:cNvGrpSpPr/>
        <p:nvPr/>
      </p:nvGrpSpPr>
      <p:grpSpPr>
        <a:xfrm>
          <a:off x="0" y="0"/>
          <a:ext cx="0" cy="0"/>
          <a:chOff x="0" y="0"/>
          <a:chExt cx="0" cy="0"/>
        </a:xfrm>
      </p:grpSpPr>
      <p:pic>
        <p:nvPicPr>
          <p:cNvPr id="4" name="Picture 46">
            <a:extLst>
              <a:ext uri="{FF2B5EF4-FFF2-40B4-BE49-F238E27FC236}">
                <a16:creationId xmlns:a16="http://schemas.microsoft.com/office/drawing/2014/main" id="{DF10209B-71D1-4E22-ABBB-2155C6F0EB6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39001" y="6324602"/>
            <a:ext cx="13747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457200" y="381000"/>
            <a:ext cx="8229600" cy="386644"/>
          </a:xfrm>
          <a:prstGeom prst="rect">
            <a:avLst/>
          </a:prstGeom>
          <a:noFill/>
        </p:spPr>
        <p:txBody>
          <a:bodyPr rtlCol="0" anchor="t">
            <a:spAutoFit/>
          </a:bodyPr>
          <a:lstStyle>
            <a:lvl1pPr marL="0" algn="l" defTabSz="514350" rtl="0" eaLnBrk="1" latinLnBrk="0" hangingPunct="1">
              <a:defRPr lang="en-US" sz="2250" kern="1200" dirty="0" smtClean="0">
                <a:solidFill>
                  <a:srgbClr val="8B8376"/>
                </a:solidFill>
                <a:latin typeface="Century Gothic" pitchFamily="34" charset="0"/>
                <a:ea typeface="+mn-ea"/>
                <a:cs typeface="+mn-cs"/>
              </a:defRPr>
            </a:lvl1pPr>
          </a:lstStyle>
          <a:p>
            <a:r>
              <a:rPr lang="en-US"/>
              <a:t>Click to edit Master title style</a:t>
            </a:r>
            <a:endParaRPr lang="en-US" dirty="0"/>
          </a:p>
        </p:txBody>
      </p:sp>
      <p:sp>
        <p:nvSpPr>
          <p:cNvPr id="7" name="Chart Placeholder 12"/>
          <p:cNvSpPr>
            <a:spLocks noGrp="1"/>
          </p:cNvSpPr>
          <p:nvPr>
            <p:ph type="chart" sz="quarter" idx="13"/>
          </p:nvPr>
        </p:nvSpPr>
        <p:spPr>
          <a:xfrm>
            <a:off x="533400" y="1295400"/>
            <a:ext cx="7924800" cy="3810000"/>
          </a:xfrm>
        </p:spPr>
        <p:txBody>
          <a:bodyPr/>
          <a:lstStyle>
            <a:lvl1pPr>
              <a:defRPr>
                <a:solidFill>
                  <a:srgbClr val="8B8376"/>
                </a:solidFill>
                <a:latin typeface="Century Gothic" pitchFamily="34" charset="0"/>
              </a:defRPr>
            </a:lvl1pPr>
          </a:lstStyle>
          <a:p>
            <a:pPr lvl="0"/>
            <a:r>
              <a:rPr lang="en-US" noProof="0" dirty="0"/>
              <a:t>Click icon to add chart</a:t>
            </a:r>
          </a:p>
        </p:txBody>
      </p:sp>
      <p:sp>
        <p:nvSpPr>
          <p:cNvPr id="5" name="Date Placeholder 3">
            <a:extLst>
              <a:ext uri="{FF2B5EF4-FFF2-40B4-BE49-F238E27FC236}">
                <a16:creationId xmlns:a16="http://schemas.microsoft.com/office/drawing/2014/main" id="{25527658-D785-4287-B1EA-EB00D1351B03}"/>
              </a:ext>
            </a:extLst>
          </p:cNvPr>
          <p:cNvSpPr>
            <a:spLocks noGrp="1"/>
          </p:cNvSpPr>
          <p:nvPr>
            <p:ph type="dt" sz="half" idx="14"/>
          </p:nvPr>
        </p:nvSpPr>
        <p:spPr>
          <a:xfrm>
            <a:off x="3429000" y="6324602"/>
            <a:ext cx="1295400" cy="365125"/>
          </a:xfrm>
        </p:spPr>
        <p:txBody>
          <a:bodyPr rtlCol="0" anchor="t"/>
          <a:lstStyle>
            <a:lvl1pPr algn="ctr">
              <a:defRPr sz="675">
                <a:solidFill>
                  <a:srgbClr val="FF9B26"/>
                </a:solidFill>
                <a:latin typeface="Century Gothic" pitchFamily="34" charset="0"/>
              </a:defRPr>
            </a:lvl1pPr>
          </a:lstStyle>
          <a:p>
            <a:pPr>
              <a:defRPr/>
            </a:pPr>
            <a:fld id="{0E20CA5B-E753-44B2-99A8-2A245C6D3B05}" type="datetimeFigureOut">
              <a:rPr lang="en-US"/>
              <a:pPr>
                <a:defRPr/>
              </a:pPr>
              <a:t>6/1/2023</a:t>
            </a:fld>
            <a:endParaRPr lang="en-US" dirty="0"/>
          </a:p>
        </p:txBody>
      </p:sp>
      <p:sp>
        <p:nvSpPr>
          <p:cNvPr id="6" name="Footer Placeholder 4">
            <a:extLst>
              <a:ext uri="{FF2B5EF4-FFF2-40B4-BE49-F238E27FC236}">
                <a16:creationId xmlns:a16="http://schemas.microsoft.com/office/drawing/2014/main" id="{2EC0CF6C-CD35-49C6-8F56-F0F9C5CD1A36}"/>
              </a:ext>
            </a:extLst>
          </p:cNvPr>
          <p:cNvSpPr>
            <a:spLocks noGrp="1"/>
          </p:cNvSpPr>
          <p:nvPr>
            <p:ph type="ftr" sz="quarter" idx="15"/>
          </p:nvPr>
        </p:nvSpPr>
        <p:spPr>
          <a:xfrm>
            <a:off x="533400" y="6324602"/>
            <a:ext cx="2895600" cy="365125"/>
          </a:xfrm>
        </p:spPr>
        <p:txBody>
          <a:bodyPr rtlCol="0" anchor="t"/>
          <a:lstStyle>
            <a:lvl1pPr algn="l">
              <a:defRPr sz="675">
                <a:solidFill>
                  <a:srgbClr val="FF9B26"/>
                </a:solidFill>
                <a:latin typeface="Century Gothic"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98028DF3-E9E9-4A57-97E1-ED1CA563EB16}"/>
              </a:ext>
            </a:extLst>
          </p:cNvPr>
          <p:cNvSpPr>
            <a:spLocks noGrp="1"/>
          </p:cNvSpPr>
          <p:nvPr>
            <p:ph type="sldNum" sz="quarter" idx="16"/>
          </p:nvPr>
        </p:nvSpPr>
        <p:spPr>
          <a:xfrm>
            <a:off x="4724400" y="6324602"/>
            <a:ext cx="1295400" cy="365125"/>
          </a:xfrm>
        </p:spPr>
        <p:txBody>
          <a:bodyPr rtlCol="0" anchor="t"/>
          <a:lstStyle>
            <a:lvl1pPr algn="ctr">
              <a:defRPr sz="675">
                <a:solidFill>
                  <a:schemeClr val="tx1">
                    <a:tint val="75000"/>
                  </a:schemeClr>
                </a:solidFill>
                <a:latin typeface="Century Gothic" pitchFamily="34" charset="0"/>
              </a:defRPr>
            </a:lvl1pPr>
          </a:lstStyle>
          <a:p>
            <a:pPr>
              <a:defRPr/>
            </a:pPr>
            <a:fld id="{31829B4E-C0FB-48CF-AAAC-5B40BB4EACE8}" type="slidenum">
              <a:rPr lang="en-US"/>
              <a:pPr>
                <a:defRPr/>
              </a:pPr>
              <a:t>‹#›</a:t>
            </a:fld>
            <a:endParaRPr lang="en-US" dirty="0"/>
          </a:p>
        </p:txBody>
      </p:sp>
    </p:spTree>
    <p:extLst>
      <p:ext uri="{BB962C8B-B14F-4D97-AF65-F5344CB8AC3E}">
        <p14:creationId xmlns:p14="http://schemas.microsoft.com/office/powerpoint/2010/main" val="11709323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Full Photo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 y="0"/>
            <a:ext cx="9144001" cy="6858000"/>
          </a:xfrm>
          <a:solidFill>
            <a:schemeClr val="accent5"/>
          </a:solidFill>
        </p:spPr>
        <p:txBody>
          <a:bodyPr anchor="ctr" anchorCtr="0">
            <a:normAutofit/>
          </a:bodyPr>
          <a:lstStyle>
            <a:lvl1pPr marL="0" indent="0" algn="ctr">
              <a:buNone/>
              <a:defRPr sz="1500">
                <a:solidFill>
                  <a:schemeClr val="bg1"/>
                </a:solidFill>
              </a:defRPr>
            </a:lvl1pPr>
          </a:lstStyle>
          <a:p>
            <a:r>
              <a:rPr lang="en-US" dirty="0"/>
              <a:t>CLICK ICON TO ADD PICTURE</a:t>
            </a:r>
          </a:p>
          <a:p>
            <a:endParaRPr lang="en-US" dirty="0"/>
          </a:p>
          <a:p>
            <a:endParaRPr lang="en-US" dirty="0"/>
          </a:p>
          <a:p>
            <a:endParaRPr lang="en-US" dirty="0"/>
          </a:p>
        </p:txBody>
      </p:sp>
      <p:sp>
        <p:nvSpPr>
          <p:cNvPr id="3167237" name="Rectangle 5"/>
          <p:cNvSpPr>
            <a:spLocks noGrp="1" noChangeArrowheads="1"/>
          </p:cNvSpPr>
          <p:nvPr>
            <p:ph type="ctrTitle"/>
          </p:nvPr>
        </p:nvSpPr>
        <p:spPr>
          <a:xfrm>
            <a:off x="800100" y="4572000"/>
            <a:ext cx="7657708" cy="1828800"/>
          </a:xfrm>
        </p:spPr>
        <p:txBody>
          <a:bodyPr lIns="0" rIns="0" anchor="b">
            <a:normAutofit/>
          </a:bodyPr>
          <a:lstStyle>
            <a:lvl1pPr algn="l">
              <a:defRPr sz="4500" b="0">
                <a:solidFill>
                  <a:schemeClr val="bg1"/>
                </a:solidFill>
                <a:effectLst>
                  <a:outerShdw blurRad="38100" dist="38100" dir="2700000" algn="tl">
                    <a:srgbClr val="000000">
                      <a:alpha val="43137"/>
                    </a:srgbClr>
                  </a:outerShdw>
                </a:effectLst>
                <a:latin typeface="Franklin Gothic Book" panose="020B05030201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58151518"/>
      </p:ext>
    </p:extLst>
  </p:cSld>
  <p:clrMapOvr>
    <a:masterClrMapping/>
  </p:clrMapOvr>
  <p:transition/>
  <p:extLst>
    <p:ext uri="{DCECCB84-F9BA-43D5-87BE-67443E8EF086}">
      <p15:sldGuideLst xmlns:p15="http://schemas.microsoft.com/office/powerpoint/2012/main">
        <p15:guide id="1" pos="6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5F0B9AD5-9D63-46A9-A914-123EC52564D7}"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1E9EDAB8-3161-4DD4-B1EA-C99CBFB6FD57}" type="datetime1">
              <a:rPr lang="en-US"/>
              <a:pPr>
                <a:defRPr/>
              </a:pPr>
              <a:t>6/1/2023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9CAAC9F9-96EF-4A6C-9FAD-B7B22B81A2EB}"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897A7288-3031-496B-B98C-ECAF6B9E8A50}" type="datetime1">
              <a:rPr lang="en-US"/>
              <a:pPr>
                <a:defRPr/>
              </a:pPr>
              <a:t>6/1/2023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A0746D28-62A0-40C4-BF11-EB0EAFD2ABF9}"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24035FE6-E618-4EB0-BCEF-83F33FF08467}" type="datetime1">
              <a:rPr lang="en-US"/>
              <a:pPr>
                <a:defRPr/>
              </a:pPr>
              <a:t>6/1/2023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C29DBBB-507A-4377-8C8E-DE19FE1DAC31}"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2952E579-A7A8-43A2-BAA1-FFD65BB50F31}" type="datetime1">
              <a:rPr lang="en-US"/>
              <a:pPr>
                <a:defRPr/>
              </a:pPr>
              <a:t>6/1/2023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6698FB4-9193-4A21-A291-D556074CA717}"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r>
              <a:rPr lang="en-US" dirty="0"/>
              <a:t>www.SouthMetroWater.org</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itchFamily="34" charset="0"/>
              </a:defRPr>
            </a:lvl1pPr>
          </a:lstStyle>
          <a:p>
            <a:pPr>
              <a:defRPr/>
            </a:pPr>
            <a:fld id="{401A8AB1-F1BE-4412-B277-F1050D85ECC3}"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7666" r:id="rId1"/>
    <p:sldLayoutId id="2147487667" r:id="rId2"/>
    <p:sldLayoutId id="2147487668" r:id="rId3"/>
    <p:sldLayoutId id="2147487669" r:id="rId4"/>
    <p:sldLayoutId id="2147487670" r:id="rId5"/>
    <p:sldLayoutId id="2147487671" r:id="rId6"/>
    <p:sldLayoutId id="2147487672" r:id="rId7"/>
    <p:sldLayoutId id="2147487673" r:id="rId8"/>
    <p:sldLayoutId id="2147487674" r:id="rId9"/>
    <p:sldLayoutId id="2147487675" r:id="rId10"/>
    <p:sldLayoutId id="2147487676"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anose="020B0600070205080204" pitchFamily="34" charset="-128"/>
          <a:cs typeface="MS PGothic"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anose="020B0600070205080204" pitchFamily="34" charset="-128"/>
          <a:cs typeface="MS PGothic"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anose="020B0600070205080204" pitchFamily="34" charset="-128"/>
          <a:cs typeface="MS PGothic"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latin typeface="Calibri" pitchFamily="34" charset="0"/>
              </a:defRPr>
            </a:lvl1pPr>
          </a:lstStyle>
          <a:p>
            <a:pPr>
              <a:defRPr/>
            </a:pPr>
            <a:fld id="{4691B286-6C00-4C81-BA93-2358AB49B887}" type="datetime1">
              <a:rPr lang="en-US"/>
              <a:pPr>
                <a:defRPr/>
              </a:pPr>
              <a:t>6/1/2023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itchFamily="34" charset="0"/>
              </a:defRPr>
            </a:lvl1pPr>
          </a:lstStyle>
          <a:p>
            <a:pPr>
              <a:defRPr/>
            </a:pPr>
            <a:fld id="{C0D16ADD-7935-4130-8B5F-818DD7D4FFB0}"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7743" r:id="rId1"/>
    <p:sldLayoutId id="2147487744" r:id="rId2"/>
    <p:sldLayoutId id="2147487745" r:id="rId3"/>
    <p:sldLayoutId id="2147487746" r:id="rId4"/>
    <p:sldLayoutId id="2147487747" r:id="rId5"/>
    <p:sldLayoutId id="2147487748" r:id="rId6"/>
    <p:sldLayoutId id="2147487749" r:id="rId7"/>
    <p:sldLayoutId id="2147487750" r:id="rId8"/>
    <p:sldLayoutId id="2147487751" r:id="rId9"/>
    <p:sldLayoutId id="2147487752" r:id="rId10"/>
    <p:sldLayoutId id="2147487753"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ＭＳ Ｐゴシック" pitchFamily="34"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pitchFamily="34"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pitchFamily="34"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anose="020B0600070205080204" pitchFamily="34" charset="-128"/>
          <a:cs typeface="MS PGothic"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anose="020B0600070205080204" pitchFamily="34" charset="-128"/>
          <a:cs typeface="MS PGothic"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anose="020B0600070205080204" pitchFamily="34" charset="-128"/>
          <a:cs typeface="MS PGothic"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latin typeface="Calibri" pitchFamily="34" charset="0"/>
              </a:defRPr>
            </a:lvl1pPr>
          </a:lstStyle>
          <a:p>
            <a:pPr>
              <a:defRPr/>
            </a:pPr>
            <a:fld id="{4691B286-6C00-4C81-BA93-2358AB49B887}" type="datetime1">
              <a:rPr lang="en-US"/>
              <a:pPr>
                <a:defRPr/>
              </a:pPr>
              <a:t>6/1/2023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itchFamily="34" charset="0"/>
              </a:defRPr>
            </a:lvl1pPr>
          </a:lstStyle>
          <a:p>
            <a:pPr>
              <a:defRPr/>
            </a:pPr>
            <a:fld id="{C0D16ADD-7935-4130-8B5F-818DD7D4FFB0}"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7755" r:id="rId1"/>
    <p:sldLayoutId id="2147487756" r:id="rId2"/>
    <p:sldLayoutId id="2147487757" r:id="rId3"/>
    <p:sldLayoutId id="2147487758" r:id="rId4"/>
    <p:sldLayoutId id="2147487759" r:id="rId5"/>
    <p:sldLayoutId id="2147487760" r:id="rId6"/>
    <p:sldLayoutId id="2147487761" r:id="rId7"/>
    <p:sldLayoutId id="2147487762" r:id="rId8"/>
    <p:sldLayoutId id="2147487763" r:id="rId9"/>
    <p:sldLayoutId id="2147487764" r:id="rId10"/>
    <p:sldLayoutId id="2147487765"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ＭＳ Ｐゴシック" pitchFamily="34"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pitchFamily="34"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pitchFamily="34"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anose="020B0600070205080204" pitchFamily="34" charset="-128"/>
          <a:cs typeface="MS PGothic"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anose="020B0600070205080204" pitchFamily="34" charset="-128"/>
          <a:cs typeface="MS PGothic"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anose="020B0600070205080204" pitchFamily="34" charset="-128"/>
          <a:cs typeface="MS PGothic"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60" y="1845734"/>
            <a:ext cx="75438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675">
                <a:solidFill>
                  <a:srgbClr val="FFFFFF"/>
                </a:solidFill>
              </a:defRPr>
            </a:lvl1pPr>
          </a:lstStyle>
          <a:p>
            <a:fld id="{C4ADADA5-9F74-4A69-BAD7-34249C3A9CBC}" type="datetimeFigureOut">
              <a:rPr lang="en-US" smtClean="0"/>
              <a:t>6/1/2023</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675"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788">
                <a:solidFill>
                  <a:srgbClr val="FFFFFF"/>
                </a:solidFill>
              </a:defRPr>
            </a:lvl1pPr>
          </a:lstStyle>
          <a:p>
            <a:fld id="{160B17C9-18AE-4C44-9143-62C42ABBCF1A}"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5644141"/>
      </p:ext>
    </p:extLst>
  </p:cSld>
  <p:clrMap bg1="lt1" tx1="dk1" bg2="lt2" tx2="dk2" accent1="accent1" accent2="accent2" accent3="accent3" accent4="accent4" accent5="accent5" accent6="accent6" hlink="hlink" folHlink="folHlink"/>
  <p:sldLayoutIdLst>
    <p:sldLayoutId id="2147487768" r:id="rId1"/>
    <p:sldLayoutId id="2147487769" r:id="rId2"/>
    <p:sldLayoutId id="2147487770" r:id="rId3"/>
    <p:sldLayoutId id="2147487771" r:id="rId4"/>
    <p:sldLayoutId id="2147487772" r:id="rId5"/>
    <p:sldLayoutId id="2147487773" r:id="rId6"/>
    <p:sldLayoutId id="2147487774" r:id="rId7"/>
    <p:sldLayoutId id="2147487775" r:id="rId8"/>
    <p:sldLayoutId id="2147487776" r:id="rId9"/>
    <p:sldLayoutId id="2147487777" r:id="rId10"/>
    <p:sldLayoutId id="2147487778" r:id="rId11"/>
    <p:sldLayoutId id="2147487779" r:id="rId12"/>
  </p:sldLayoutIdLst>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30.JPG"/><Relationship Id="rId13" Type="http://schemas.openxmlformats.org/officeDocument/2006/relationships/image" Target="../media/image35.jpg"/><Relationship Id="rId3" Type="http://schemas.openxmlformats.org/officeDocument/2006/relationships/image" Target="../media/image25.jpg"/><Relationship Id="rId7" Type="http://schemas.openxmlformats.org/officeDocument/2006/relationships/image" Target="../media/image29.jpg"/><Relationship Id="rId12"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JPG"/><Relationship Id="rId11" Type="http://schemas.openxmlformats.org/officeDocument/2006/relationships/image" Target="../media/image33.jpg"/><Relationship Id="rId5" Type="http://schemas.openxmlformats.org/officeDocument/2006/relationships/image" Target="../media/image27.jpg"/><Relationship Id="rId10" Type="http://schemas.openxmlformats.org/officeDocument/2006/relationships/image" Target="../media/image32.jpg"/><Relationship Id="rId4" Type="http://schemas.openxmlformats.org/officeDocument/2006/relationships/image" Target="../media/image26.jpg"/><Relationship Id="rId9" Type="http://schemas.openxmlformats.org/officeDocument/2006/relationships/image" Target="../media/image31.JPG"/><Relationship Id="rId14" Type="http://schemas.openxmlformats.org/officeDocument/2006/relationships/image" Target="../media/image36.jp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svg"/><Relationship Id="rId2" Type="http://schemas.openxmlformats.org/officeDocument/2006/relationships/notesSlide" Target="../notesSlides/notesSlide16.xml"/><Relationship Id="rId1" Type="http://schemas.openxmlformats.org/officeDocument/2006/relationships/slideLayout" Target="../slideLayouts/slideLayout39.xml"/><Relationship Id="rId6" Type="http://schemas.openxmlformats.org/officeDocument/2006/relationships/image" Target="../media/image40.png"/><Relationship Id="rId5" Type="http://schemas.openxmlformats.org/officeDocument/2006/relationships/hyperlink" Target="https://pixabay.com/en/red-circle-logo-round-element-1618916/" TargetMode="External"/><Relationship Id="rId4" Type="http://schemas.openxmlformats.org/officeDocument/2006/relationships/image" Target="../media/image39.png"/><Relationship Id="rId9" Type="http://schemas.openxmlformats.org/officeDocument/2006/relationships/image" Target="../media/image43.sv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37.xml"/><Relationship Id="rId5" Type="http://schemas.openxmlformats.org/officeDocument/2006/relationships/image" Target="../media/image46.jp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4.jpe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48576" y="5449896"/>
            <a:ext cx="5446849" cy="1323439"/>
          </a:xfrm>
          <a:prstGeom prst="rect">
            <a:avLst/>
          </a:prstGeom>
          <a:noFill/>
        </p:spPr>
        <p:txBody>
          <a:bodyPr wrap="square" rtlCol="0">
            <a:spAutoFit/>
          </a:bodyPr>
          <a:lstStyle/>
          <a:p>
            <a:pPr algn="ctr"/>
            <a:r>
              <a:rPr lang="en-US" sz="2000" dirty="0">
                <a:solidFill>
                  <a:schemeClr val="tx1">
                    <a:lumMod val="85000"/>
                    <a:lumOff val="15000"/>
                  </a:schemeClr>
                </a:solidFill>
                <a:latin typeface="+mn-lt"/>
              </a:rPr>
              <a:t>Lisa Darling, Executive Director</a:t>
            </a:r>
          </a:p>
          <a:p>
            <a:pPr algn="ctr"/>
            <a:r>
              <a:rPr lang="en-US" sz="2000" dirty="0">
                <a:solidFill>
                  <a:schemeClr val="tx1">
                    <a:lumMod val="85000"/>
                    <a:lumOff val="15000"/>
                  </a:schemeClr>
                </a:solidFill>
                <a:latin typeface="+mn-lt"/>
              </a:rPr>
              <a:t>South Metro Water Supply Authority</a:t>
            </a:r>
          </a:p>
          <a:p>
            <a:pPr algn="ctr"/>
            <a:endParaRPr lang="en-US" sz="2000" dirty="0">
              <a:solidFill>
                <a:schemeClr val="tx1">
                  <a:lumMod val="85000"/>
                  <a:lumOff val="15000"/>
                </a:schemeClr>
              </a:solidFill>
              <a:latin typeface="+mn-lt"/>
            </a:endParaRPr>
          </a:p>
          <a:p>
            <a:pPr algn="ctr"/>
            <a:r>
              <a:rPr lang="en-US" sz="2000" dirty="0">
                <a:solidFill>
                  <a:schemeClr val="tx1">
                    <a:lumMod val="85000"/>
                    <a:lumOff val="15000"/>
                  </a:schemeClr>
                </a:solidFill>
                <a:latin typeface="+mn-lt"/>
              </a:rPr>
              <a:t>June 1, 2023</a:t>
            </a:r>
          </a:p>
        </p:txBody>
      </p:sp>
      <p:sp>
        <p:nvSpPr>
          <p:cNvPr id="5" name="Title 1"/>
          <p:cNvSpPr txBox="1">
            <a:spLocks/>
          </p:cNvSpPr>
          <p:nvPr/>
        </p:nvSpPr>
        <p:spPr bwMode="auto">
          <a:xfrm>
            <a:off x="419100" y="2057400"/>
            <a:ext cx="8305800" cy="2743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30000" lnSpcReduction="20000"/>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ＭＳ Ｐゴシック" pitchFamily="34"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pitchFamily="34"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pitchFamily="34"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pitchFamily="34" charset="-128"/>
              </a:defRPr>
            </a:lvl9pPr>
          </a:lstStyle>
          <a:p>
            <a:pPr>
              <a:spcBef>
                <a:spcPts val="3000"/>
              </a:spcBef>
              <a:defRPr/>
            </a:pPr>
            <a:r>
              <a:rPr lang="en-US" sz="10700" b="1" i="1" dirty="0">
                <a:solidFill>
                  <a:schemeClr val="tx2">
                    <a:lumMod val="75000"/>
                  </a:schemeClr>
                </a:solidFill>
                <a:latin typeface="Arial Rounded MT Bold" panose="020F0704030504030204" pitchFamily="34" charset="0"/>
                <a:ea typeface="ＭＳ Ｐゴシック" pitchFamily="34" charset="-128"/>
                <a:cs typeface="ＭＳ Ｐゴシック" charset="0"/>
              </a:rPr>
              <a:t>South Metro Water  Supply Authority</a:t>
            </a:r>
          </a:p>
          <a:p>
            <a:pPr>
              <a:spcBef>
                <a:spcPts val="3000"/>
              </a:spcBef>
              <a:defRPr/>
            </a:pPr>
            <a:r>
              <a:rPr lang="en-US" sz="10700" b="1" i="1" dirty="0">
                <a:latin typeface="Arial Rounded MT Bold" panose="020F0704030504030204" pitchFamily="34" charset="0"/>
                <a:ea typeface="ＭＳ Ｐゴシック" pitchFamily="34" charset="-128"/>
                <a:cs typeface="ＭＳ Ｐゴシック" charset="0"/>
              </a:rPr>
              <a:t>A Plan for the Future</a:t>
            </a:r>
          </a:p>
          <a:p>
            <a:pPr>
              <a:lnSpc>
                <a:spcPct val="120000"/>
              </a:lnSpc>
              <a:spcBef>
                <a:spcPts val="0"/>
              </a:spcBef>
              <a:defRPr/>
            </a:pPr>
            <a:endParaRPr lang="en-US" sz="6400" dirty="0">
              <a:solidFill>
                <a:schemeClr val="tx1">
                  <a:lumMod val="85000"/>
                  <a:lumOff val="15000"/>
                </a:schemeClr>
              </a:solidFill>
              <a:latin typeface="Arial Rounded MT Bold" panose="020F0704030504030204" pitchFamily="34" charset="0"/>
              <a:ea typeface="ＭＳ Ｐゴシック" pitchFamily="34" charset="-128"/>
              <a:cs typeface="ＭＳ Ｐゴシック" charset="0"/>
            </a:endParaRPr>
          </a:p>
          <a:p>
            <a:pPr>
              <a:lnSpc>
                <a:spcPct val="120000"/>
              </a:lnSpc>
              <a:spcBef>
                <a:spcPts val="0"/>
              </a:spcBef>
              <a:defRPr/>
            </a:pPr>
            <a:r>
              <a:rPr lang="en-US" sz="6400" dirty="0">
                <a:solidFill>
                  <a:schemeClr val="tx1">
                    <a:lumMod val="85000"/>
                    <a:lumOff val="15000"/>
                  </a:schemeClr>
                </a:solidFill>
                <a:latin typeface="Arial Rounded MT Bold" panose="020F0704030504030204" pitchFamily="34" charset="0"/>
                <a:ea typeface="ＭＳ Ｐゴシック" pitchFamily="34" charset="-128"/>
                <a:cs typeface="ＭＳ Ｐゴシック" charset="0"/>
              </a:rPr>
              <a:t>Denver South Partnership Meeting</a:t>
            </a:r>
            <a:br>
              <a:rPr lang="en-US" sz="3000" dirty="0">
                <a:ea typeface="ＭＳ Ｐゴシック" pitchFamily="34" charset="-128"/>
                <a:cs typeface="ＭＳ Ｐゴシック" charset="0"/>
              </a:rPr>
            </a:br>
            <a:endParaRPr lang="en-US" sz="4000" b="1" i="1" dirty="0">
              <a:ea typeface="ＭＳ Ｐゴシック" pitchFamily="34" charset="-128"/>
              <a:cs typeface="ＭＳ Ｐゴシック"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32452"/>
            <a:ext cx="3886200" cy="4829681"/>
          </a:xfrm>
        </p:spPr>
        <p:txBody>
          <a:bodyPr>
            <a:normAutofit/>
          </a:bodyPr>
          <a:lstStyle/>
          <a:p>
            <a:pPr marL="0" indent="0">
              <a:buNone/>
            </a:pPr>
            <a:r>
              <a:rPr lang="en-US" sz="2800" u="sng" dirty="0"/>
              <a:t>Conservation and Efficiency</a:t>
            </a:r>
          </a:p>
          <a:p>
            <a:r>
              <a:rPr lang="en-US" sz="2400" dirty="0"/>
              <a:t>Reduced per capita water demands across the region by 30%</a:t>
            </a:r>
          </a:p>
          <a:p>
            <a:r>
              <a:rPr lang="en-US" sz="2400" dirty="0"/>
              <a:t>The region currently averages about 120 GPCD.</a:t>
            </a:r>
          </a:p>
          <a:p>
            <a:r>
              <a:rPr lang="en-US" sz="2400" dirty="0"/>
              <a:t>The region is set up to reuse all of the supplies that are legally able to be reused.</a:t>
            </a:r>
          </a:p>
          <a:p>
            <a:pPr marL="0" indent="0">
              <a:buNone/>
            </a:pPr>
            <a:endParaRPr lang="en-US" sz="2800" dirty="0"/>
          </a:p>
        </p:txBody>
      </p:sp>
      <p:sp>
        <p:nvSpPr>
          <p:cNvPr id="4" name="Slide Number Placeholder 3"/>
          <p:cNvSpPr>
            <a:spLocks noGrp="1"/>
          </p:cNvSpPr>
          <p:nvPr>
            <p:ph type="sldNum" sz="quarter" idx="12"/>
          </p:nvPr>
        </p:nvSpPr>
        <p:spPr/>
        <p:txBody>
          <a:bodyPr/>
          <a:lstStyle/>
          <a:p>
            <a:pPr>
              <a:defRPr/>
            </a:pPr>
            <a:fld id="{CADE4C1A-D0D6-4A54-8FE2-27B50570532A}" type="slidenum">
              <a:rPr lang="en-US" smtClean="0"/>
              <a:pPr>
                <a:defRPr/>
              </a:pPr>
              <a:t>10</a:t>
            </a:fld>
            <a:endParaRPr lang="en-US" dirty="0"/>
          </a:p>
        </p:txBody>
      </p:sp>
      <p:graphicFrame>
        <p:nvGraphicFramePr>
          <p:cNvPr id="6" name="Chart 5"/>
          <p:cNvGraphicFramePr>
            <a:graphicFrameLocks/>
          </p:cNvGraphicFramePr>
          <p:nvPr>
            <p:extLst>
              <p:ext uri="{D42A27DB-BD31-4B8C-83A1-F6EECF244321}">
                <p14:modId xmlns:p14="http://schemas.microsoft.com/office/powerpoint/2010/main" val="744489587"/>
              </p:ext>
            </p:extLst>
          </p:nvPr>
        </p:nvGraphicFramePr>
        <p:xfrm>
          <a:off x="4267199" y="1668925"/>
          <a:ext cx="4876799" cy="4568492"/>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1"/>
          <p:cNvSpPr txBox="1">
            <a:spLocks noGrp="1"/>
          </p:cNvSpPr>
          <p:nvPr>
            <p:ph type="title"/>
          </p:nvPr>
        </p:nvSpPr>
        <p:spPr>
          <a:xfrm>
            <a:off x="457200" y="274638"/>
            <a:ext cx="8229600" cy="11430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ＭＳ Ｐゴシック" pitchFamily="34"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pitchFamily="34"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pitchFamily="34"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pitchFamily="34" charset="-128"/>
              </a:defRPr>
            </a:lvl9pPr>
          </a:lstStyle>
          <a:p>
            <a:pPr algn="r"/>
            <a:r>
              <a:rPr lang="en-US" sz="3600" dirty="0">
                <a:latin typeface="Arial Rounded MT Bold" panose="020F0704030504030204" pitchFamily="34" charset="0"/>
              </a:rPr>
              <a:t>Tremendous Progress</a:t>
            </a:r>
          </a:p>
        </p:txBody>
      </p:sp>
    </p:spTree>
    <p:extLst>
      <p:ext uri="{BB962C8B-B14F-4D97-AF65-F5344CB8AC3E}">
        <p14:creationId xmlns:p14="http://schemas.microsoft.com/office/powerpoint/2010/main" val="1818496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977" t="4679" r="3564" b="15759"/>
          <a:stretch/>
        </p:blipFill>
        <p:spPr>
          <a:xfrm>
            <a:off x="2472458" y="1219200"/>
            <a:ext cx="4285851" cy="5638800"/>
          </a:xfrm>
          <a:prstGeom prst="rect">
            <a:avLst/>
          </a:prstGeom>
        </p:spPr>
      </p:pic>
      <p:pic>
        <p:nvPicPr>
          <p:cNvPr id="13" name="Picture 12"/>
          <p:cNvPicPr>
            <a:picLocks noChangeAspect="1"/>
          </p:cNvPicPr>
          <p:nvPr/>
        </p:nvPicPr>
        <p:blipFill>
          <a:blip r:embed="rId4"/>
          <a:stretch>
            <a:fillRect/>
          </a:stretch>
        </p:blipFill>
        <p:spPr>
          <a:xfrm>
            <a:off x="1081633" y="5497180"/>
            <a:ext cx="1597511" cy="12344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p:cNvPicPr>
            <a:picLocks noChangeAspect="1"/>
          </p:cNvPicPr>
          <p:nvPr/>
        </p:nvPicPr>
        <p:blipFill>
          <a:blip r:embed="rId5"/>
          <a:stretch>
            <a:fillRect/>
          </a:stretch>
        </p:blipFill>
        <p:spPr>
          <a:xfrm>
            <a:off x="7108942" y="5674589"/>
            <a:ext cx="1731518" cy="10570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9" name="Group 18"/>
          <p:cNvGrpSpPr/>
          <p:nvPr/>
        </p:nvGrpSpPr>
        <p:grpSpPr>
          <a:xfrm>
            <a:off x="6743657" y="2469367"/>
            <a:ext cx="2148547" cy="1749121"/>
            <a:chOff x="6596868" y="2507547"/>
            <a:chExt cx="2720084" cy="2274203"/>
          </a:xfrm>
        </p:grpSpPr>
        <p:pic>
          <p:nvPicPr>
            <p:cNvPr id="9" name="Picture 8"/>
            <p:cNvPicPr>
              <a:picLocks noChangeAspect="1"/>
            </p:cNvPicPr>
            <p:nvPr/>
          </p:nvPicPr>
          <p:blipFill>
            <a:blip r:embed="rId6"/>
            <a:stretch>
              <a:fillRect/>
            </a:stretch>
          </p:blipFill>
          <p:spPr>
            <a:xfrm>
              <a:off x="7671032" y="3532112"/>
              <a:ext cx="1645920" cy="12344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p:cNvPicPr>
              <a:picLocks noChangeAspect="1"/>
            </p:cNvPicPr>
            <p:nvPr/>
          </p:nvPicPr>
          <p:blipFill rotWithShape="1">
            <a:blip r:embed="rId7"/>
            <a:srcRect l="24378" t="27467" r="37417" b="17856"/>
            <a:stretch/>
          </p:blipFill>
          <p:spPr>
            <a:xfrm>
              <a:off x="6596868" y="3532112"/>
              <a:ext cx="1164021" cy="12496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p:cNvPicPr>
              <a:picLocks noChangeAspect="1"/>
            </p:cNvPicPr>
            <p:nvPr/>
          </p:nvPicPr>
          <p:blipFill rotWithShape="1">
            <a:blip r:embed="rId8"/>
            <a:srcRect t="49778"/>
            <a:stretch/>
          </p:blipFill>
          <p:spPr>
            <a:xfrm rot="10800000">
              <a:off x="6596868" y="2507547"/>
              <a:ext cx="2720084" cy="10245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pic>
        <p:nvPicPr>
          <p:cNvPr id="10" name="Picture 9"/>
          <p:cNvPicPr>
            <a:picLocks noChangeAspect="1"/>
          </p:cNvPicPr>
          <p:nvPr/>
        </p:nvPicPr>
        <p:blipFill>
          <a:blip r:embed="rId9"/>
          <a:stretch>
            <a:fillRect/>
          </a:stretch>
        </p:blipFill>
        <p:spPr>
          <a:xfrm>
            <a:off x="6142832" y="4414831"/>
            <a:ext cx="1417885" cy="10634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22" name="Straight Arrow Connector 21"/>
          <p:cNvCxnSpPr/>
          <p:nvPr/>
        </p:nvCxnSpPr>
        <p:spPr>
          <a:xfrm>
            <a:off x="2963334" y="1678519"/>
            <a:ext cx="2268233" cy="16527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4" name="Straight Arrow Connector 23"/>
          <p:cNvCxnSpPr/>
          <p:nvPr/>
        </p:nvCxnSpPr>
        <p:spPr>
          <a:xfrm>
            <a:off x="2606237" y="3048485"/>
            <a:ext cx="1668442" cy="184772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7" name="Straight Arrow Connector 26"/>
          <p:cNvCxnSpPr/>
          <p:nvPr/>
        </p:nvCxnSpPr>
        <p:spPr>
          <a:xfrm>
            <a:off x="2285957" y="4536132"/>
            <a:ext cx="1061365" cy="4517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3" name="Straight Arrow Connector 32"/>
          <p:cNvCxnSpPr/>
          <p:nvPr/>
        </p:nvCxnSpPr>
        <p:spPr>
          <a:xfrm>
            <a:off x="2688711" y="6125002"/>
            <a:ext cx="1890846" cy="4318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36" name="Picture 35"/>
          <p:cNvPicPr>
            <a:picLocks noChangeAspect="1"/>
          </p:cNvPicPr>
          <p:nvPr/>
        </p:nvPicPr>
        <p:blipFill>
          <a:blip r:embed="rId10"/>
          <a:stretch>
            <a:fillRect/>
          </a:stretch>
        </p:blipFill>
        <p:spPr>
          <a:xfrm>
            <a:off x="137270" y="3894281"/>
            <a:ext cx="2137599" cy="14250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7" name="Picture 36"/>
          <p:cNvPicPr>
            <a:picLocks noChangeAspect="1"/>
          </p:cNvPicPr>
          <p:nvPr/>
        </p:nvPicPr>
        <p:blipFill rotWithShape="1">
          <a:blip r:embed="rId11"/>
          <a:srcRect b="43553"/>
          <a:stretch/>
        </p:blipFill>
        <p:spPr>
          <a:xfrm>
            <a:off x="846130" y="2486096"/>
            <a:ext cx="1749019" cy="12303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38" name="Group 37"/>
          <p:cNvGrpSpPr/>
          <p:nvPr/>
        </p:nvGrpSpPr>
        <p:grpSpPr>
          <a:xfrm>
            <a:off x="158248" y="1146604"/>
            <a:ext cx="2793998" cy="1161658"/>
            <a:chOff x="169335" y="955009"/>
            <a:chExt cx="3903221" cy="1485956"/>
          </a:xfrm>
        </p:grpSpPr>
        <p:pic>
          <p:nvPicPr>
            <p:cNvPr id="39" name="Picture 38"/>
            <p:cNvPicPr>
              <a:picLocks noChangeAspect="1"/>
            </p:cNvPicPr>
            <p:nvPr/>
          </p:nvPicPr>
          <p:blipFill>
            <a:blip r:embed="rId12"/>
            <a:stretch>
              <a:fillRect/>
            </a:stretch>
          </p:blipFill>
          <p:spPr>
            <a:xfrm>
              <a:off x="2091281" y="955009"/>
              <a:ext cx="1981275" cy="14859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0" name="Picture 39"/>
            <p:cNvPicPr>
              <a:picLocks noChangeAspect="1"/>
            </p:cNvPicPr>
            <p:nvPr/>
          </p:nvPicPr>
          <p:blipFill>
            <a:blip r:embed="rId13"/>
            <a:stretch>
              <a:fillRect/>
            </a:stretch>
          </p:blipFill>
          <p:spPr>
            <a:xfrm>
              <a:off x="169335" y="955009"/>
              <a:ext cx="1921946" cy="14859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cxnSp>
        <p:nvCxnSpPr>
          <p:cNvPr id="44" name="Straight Arrow Connector 43"/>
          <p:cNvCxnSpPr/>
          <p:nvPr/>
        </p:nvCxnSpPr>
        <p:spPr>
          <a:xfrm flipH="1">
            <a:off x="5375190" y="3289603"/>
            <a:ext cx="1340756" cy="141936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6" name="Straight Arrow Connector 45"/>
          <p:cNvCxnSpPr>
            <a:stCxn id="10" idx="1"/>
          </p:cNvCxnSpPr>
          <p:nvPr/>
        </p:nvCxnSpPr>
        <p:spPr>
          <a:xfrm flipH="1" flipV="1">
            <a:off x="5625248" y="4764182"/>
            <a:ext cx="517584" cy="18235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8" name="Straight Arrow Connector 47"/>
          <p:cNvCxnSpPr>
            <a:stCxn id="17" idx="1"/>
          </p:cNvCxnSpPr>
          <p:nvPr/>
        </p:nvCxnSpPr>
        <p:spPr>
          <a:xfrm flipH="1" flipV="1">
            <a:off x="4851447" y="5478245"/>
            <a:ext cx="2257495" cy="72486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58" name="Group 57"/>
          <p:cNvGrpSpPr/>
          <p:nvPr/>
        </p:nvGrpSpPr>
        <p:grpSpPr>
          <a:xfrm>
            <a:off x="4913726" y="1032714"/>
            <a:ext cx="3158648" cy="3812002"/>
            <a:chOff x="4913726" y="1032714"/>
            <a:chExt cx="3158648" cy="3812002"/>
          </a:xfrm>
        </p:grpSpPr>
        <p:pic>
          <p:nvPicPr>
            <p:cNvPr id="16" name="Picture 15"/>
            <p:cNvPicPr>
              <a:picLocks noChangeAspect="1"/>
            </p:cNvPicPr>
            <p:nvPr/>
          </p:nvPicPr>
          <p:blipFill>
            <a:blip r:embed="rId14"/>
            <a:stretch>
              <a:fillRect/>
            </a:stretch>
          </p:blipFill>
          <p:spPr>
            <a:xfrm>
              <a:off x="6008161" y="1032714"/>
              <a:ext cx="2051681" cy="12403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41" name="Straight Arrow Connector 40"/>
            <p:cNvCxnSpPr/>
            <p:nvPr/>
          </p:nvCxnSpPr>
          <p:spPr>
            <a:xfrm flipH="1">
              <a:off x="4913726" y="1495097"/>
              <a:ext cx="1073789" cy="334961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54" name="TextBox 53"/>
            <p:cNvSpPr txBox="1"/>
            <p:nvPr/>
          </p:nvSpPr>
          <p:spPr>
            <a:xfrm>
              <a:off x="6008162" y="1032714"/>
              <a:ext cx="2064212" cy="369332"/>
            </a:xfrm>
            <a:prstGeom prst="rect">
              <a:avLst/>
            </a:prstGeom>
            <a:noFill/>
          </p:spPr>
          <p:txBody>
            <a:bodyPr wrap="square" rtlCol="0">
              <a:spAutoFit/>
            </a:bodyPr>
            <a:lstStyle/>
            <a:p>
              <a:pPr algn="ctr"/>
              <a:r>
                <a:rPr lang="en-US" sz="900" b="1" dirty="0"/>
                <a:t>ACWWA/ Cottonwood Joint Water Purification Facility</a:t>
              </a:r>
            </a:p>
          </p:txBody>
        </p:sp>
      </p:grpSp>
      <p:sp>
        <p:nvSpPr>
          <p:cNvPr id="57" name="TextBox 56"/>
          <p:cNvSpPr txBox="1"/>
          <p:nvPr/>
        </p:nvSpPr>
        <p:spPr>
          <a:xfrm>
            <a:off x="6785824" y="2450788"/>
            <a:ext cx="2064212" cy="230832"/>
          </a:xfrm>
          <a:prstGeom prst="rect">
            <a:avLst/>
          </a:prstGeom>
          <a:noFill/>
        </p:spPr>
        <p:txBody>
          <a:bodyPr wrap="square" rtlCol="0">
            <a:spAutoFit/>
          </a:bodyPr>
          <a:lstStyle/>
          <a:p>
            <a:pPr algn="ctr"/>
            <a:r>
              <a:rPr lang="en-US" sz="900" b="1" dirty="0"/>
              <a:t>WISE Project: Smoky Hill Tank</a:t>
            </a:r>
          </a:p>
        </p:txBody>
      </p:sp>
      <p:sp>
        <p:nvSpPr>
          <p:cNvPr id="59" name="TextBox 58"/>
          <p:cNvSpPr txBox="1"/>
          <p:nvPr/>
        </p:nvSpPr>
        <p:spPr>
          <a:xfrm>
            <a:off x="1524205" y="1149502"/>
            <a:ext cx="1501328" cy="230832"/>
          </a:xfrm>
          <a:prstGeom prst="rect">
            <a:avLst/>
          </a:prstGeom>
          <a:noFill/>
        </p:spPr>
        <p:txBody>
          <a:bodyPr wrap="square" rtlCol="0">
            <a:spAutoFit/>
          </a:bodyPr>
          <a:lstStyle/>
          <a:p>
            <a:pPr algn="ctr"/>
            <a:r>
              <a:rPr lang="en-US" sz="900" b="1" dirty="0"/>
              <a:t>ECCV Northern Project</a:t>
            </a:r>
          </a:p>
        </p:txBody>
      </p:sp>
      <p:sp>
        <p:nvSpPr>
          <p:cNvPr id="60" name="TextBox 59"/>
          <p:cNvSpPr txBox="1"/>
          <p:nvPr/>
        </p:nvSpPr>
        <p:spPr>
          <a:xfrm>
            <a:off x="33201" y="3904329"/>
            <a:ext cx="2252755" cy="230832"/>
          </a:xfrm>
          <a:prstGeom prst="rect">
            <a:avLst/>
          </a:prstGeom>
          <a:noFill/>
        </p:spPr>
        <p:txBody>
          <a:bodyPr wrap="square" rtlCol="0">
            <a:spAutoFit/>
          </a:bodyPr>
          <a:lstStyle/>
          <a:p>
            <a:pPr algn="ctr"/>
            <a:r>
              <a:rPr lang="en-US" sz="900" b="1" dirty="0"/>
              <a:t>Chatfield Reallocation Project</a:t>
            </a:r>
          </a:p>
        </p:txBody>
      </p:sp>
      <p:sp>
        <p:nvSpPr>
          <p:cNvPr id="61" name="TextBox 60"/>
          <p:cNvSpPr txBox="1"/>
          <p:nvPr/>
        </p:nvSpPr>
        <p:spPr>
          <a:xfrm>
            <a:off x="1100326" y="5451763"/>
            <a:ext cx="1607078" cy="369332"/>
          </a:xfrm>
          <a:prstGeom prst="rect">
            <a:avLst/>
          </a:prstGeom>
          <a:noFill/>
        </p:spPr>
        <p:txBody>
          <a:bodyPr wrap="square" rtlCol="0">
            <a:spAutoFit/>
          </a:bodyPr>
          <a:lstStyle/>
          <a:p>
            <a:pPr algn="ctr"/>
            <a:r>
              <a:rPr lang="en-US" sz="900" b="1" dirty="0"/>
              <a:t>Plum Creek Water Purification Facility</a:t>
            </a:r>
          </a:p>
        </p:txBody>
      </p:sp>
      <p:sp>
        <p:nvSpPr>
          <p:cNvPr id="62" name="TextBox 61"/>
          <p:cNvSpPr txBox="1"/>
          <p:nvPr/>
        </p:nvSpPr>
        <p:spPr>
          <a:xfrm>
            <a:off x="7120893" y="5638904"/>
            <a:ext cx="1741094" cy="230832"/>
          </a:xfrm>
          <a:prstGeom prst="rect">
            <a:avLst/>
          </a:prstGeom>
          <a:noFill/>
        </p:spPr>
        <p:txBody>
          <a:bodyPr wrap="square" rtlCol="0">
            <a:spAutoFit/>
          </a:bodyPr>
          <a:lstStyle/>
          <a:p>
            <a:pPr algn="ctr"/>
            <a:r>
              <a:rPr lang="en-US" sz="900" b="1" dirty="0"/>
              <a:t>Rueter-Hess Reservoir</a:t>
            </a:r>
          </a:p>
        </p:txBody>
      </p:sp>
      <p:sp>
        <p:nvSpPr>
          <p:cNvPr id="63" name="TextBox 62"/>
          <p:cNvSpPr txBox="1"/>
          <p:nvPr/>
        </p:nvSpPr>
        <p:spPr>
          <a:xfrm>
            <a:off x="789586" y="2469367"/>
            <a:ext cx="1805563" cy="369332"/>
          </a:xfrm>
          <a:prstGeom prst="rect">
            <a:avLst/>
          </a:prstGeom>
          <a:noFill/>
        </p:spPr>
        <p:txBody>
          <a:bodyPr wrap="square" rtlCol="0">
            <a:spAutoFit/>
          </a:bodyPr>
          <a:lstStyle/>
          <a:p>
            <a:pPr algn="ctr"/>
            <a:r>
              <a:rPr lang="en-US" sz="900" b="1" dirty="0"/>
              <a:t>WISE Project: Quebec St. Water Purification Facility</a:t>
            </a:r>
          </a:p>
        </p:txBody>
      </p:sp>
      <p:sp>
        <p:nvSpPr>
          <p:cNvPr id="64" name="TextBox 63"/>
          <p:cNvSpPr txBox="1"/>
          <p:nvPr/>
        </p:nvSpPr>
        <p:spPr>
          <a:xfrm>
            <a:off x="5980194" y="4414831"/>
            <a:ext cx="1611926" cy="369332"/>
          </a:xfrm>
          <a:prstGeom prst="rect">
            <a:avLst/>
          </a:prstGeom>
          <a:noFill/>
        </p:spPr>
        <p:txBody>
          <a:bodyPr wrap="square" rtlCol="0">
            <a:spAutoFit/>
          </a:bodyPr>
          <a:lstStyle/>
          <a:p>
            <a:pPr algn="ctr"/>
            <a:r>
              <a:rPr lang="en-US" sz="900" b="1" dirty="0">
                <a:solidFill>
                  <a:schemeClr val="bg1"/>
                </a:solidFill>
              </a:rPr>
              <a:t>WISE Project: Aurora Temporary Connection</a:t>
            </a:r>
          </a:p>
        </p:txBody>
      </p:sp>
      <p:sp>
        <p:nvSpPr>
          <p:cNvPr id="35" name="Title 1"/>
          <p:cNvSpPr txBox="1">
            <a:spLocks/>
          </p:cNvSpPr>
          <p:nvPr/>
        </p:nvSpPr>
        <p:spPr>
          <a:xfrm>
            <a:off x="457200" y="274638"/>
            <a:ext cx="8229600" cy="11430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ＭＳ Ｐゴシック" pitchFamily="34"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pitchFamily="34"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pitchFamily="34"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pitchFamily="34" charset="-128"/>
              </a:defRPr>
            </a:lvl9pPr>
          </a:lstStyle>
          <a:p>
            <a:pPr algn="r"/>
            <a:r>
              <a:rPr lang="en-US" sz="3600" dirty="0">
                <a:latin typeface="Arial Rounded MT Bold" panose="020F0704030504030204" pitchFamily="34" charset="0"/>
              </a:rPr>
              <a:t>Progress: Projects</a:t>
            </a:r>
          </a:p>
        </p:txBody>
      </p:sp>
    </p:spTree>
    <p:extLst>
      <p:ext uri="{BB962C8B-B14F-4D97-AF65-F5344CB8AC3E}">
        <p14:creationId xmlns:p14="http://schemas.microsoft.com/office/powerpoint/2010/main" val="2071855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9" name="Picture 1"/>
          <p:cNvPicPr>
            <a:picLocks noChangeAspect="1" noChangeArrowheads="1"/>
          </p:cNvPicPr>
          <p:nvPr/>
        </p:nvPicPr>
        <p:blipFill>
          <a:blip r:embed="rId3"/>
          <a:srcRect t="5371" b="5577"/>
          <a:stretch>
            <a:fillRect/>
          </a:stretch>
        </p:blipFill>
        <p:spPr bwMode="auto">
          <a:xfrm>
            <a:off x="5991225" y="2119313"/>
            <a:ext cx="2497138" cy="3332162"/>
          </a:xfrm>
          <a:prstGeom prst="rect">
            <a:avLst/>
          </a:prstGeom>
          <a:noFill/>
          <a:ln>
            <a:noFill/>
          </a:ln>
          <a:effectLst>
            <a:outerShdw blurRad="63500" dist="38100" dir="2700000" rotWithShape="0">
              <a:srgbClr val="000000">
                <a:alpha val="42998"/>
              </a:srgbClr>
            </a:outerShdw>
          </a:effectLst>
        </p:spPr>
      </p:pic>
      <p:sp>
        <p:nvSpPr>
          <p:cNvPr id="6" name="Rectangle 3"/>
          <p:cNvSpPr txBox="1">
            <a:spLocks noChangeArrowheads="1"/>
          </p:cNvSpPr>
          <p:nvPr/>
        </p:nvSpPr>
        <p:spPr>
          <a:xfrm>
            <a:off x="196849" y="1793875"/>
            <a:ext cx="5794376" cy="4137025"/>
          </a:xfrm>
          <a:prstGeom prst="rect">
            <a:avLst/>
          </a:prstGeom>
        </p:spPr>
        <p:txBody>
          <a:bodyPr>
            <a:normAutofit/>
          </a:bodyPr>
          <a:lstStyle>
            <a:lvl1pPr marL="342900" indent="-342900" algn="l" defTabSz="914400" rtl="0" eaLnBrk="1" latinLnBrk="0" hangingPunct="1">
              <a:spcBef>
                <a:spcPct val="20000"/>
              </a:spcBef>
              <a:buFont typeface="Wingdings" pitchFamily="2" charset="2"/>
              <a:buChar char="§"/>
              <a:defRPr sz="32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84664" indent="-457200" fontAlgn="auto">
              <a:spcAft>
                <a:spcPts val="0"/>
              </a:spcAft>
              <a:buFont typeface="Arial" panose="020B0604020202020204" pitchFamily="34" charset="0"/>
              <a:buChar char="•"/>
              <a:defRPr/>
            </a:pPr>
            <a:r>
              <a:rPr lang="en-US" sz="2800" u="sng" dirty="0">
                <a:solidFill>
                  <a:schemeClr val="tx1">
                    <a:lumMod val="85000"/>
                    <a:lumOff val="15000"/>
                  </a:schemeClr>
                </a:solidFill>
                <a:latin typeface="+mn-lt"/>
                <a:ea typeface="ヒラギノ角ゴ ProN W3" charset="0"/>
                <a:cs typeface="Futura Condensed"/>
              </a:rPr>
              <a:t>Aurora Water</a:t>
            </a:r>
          </a:p>
          <a:p>
            <a:pPr marL="882892" lvl="1" fontAlgn="auto">
              <a:spcAft>
                <a:spcPts val="0"/>
              </a:spcAft>
              <a:defRPr/>
            </a:pPr>
            <a:r>
              <a:rPr lang="en-US" sz="2000" dirty="0">
                <a:solidFill>
                  <a:schemeClr val="tx1">
                    <a:lumMod val="85000"/>
                    <a:lumOff val="15000"/>
                  </a:schemeClr>
                </a:solidFill>
                <a:latin typeface="+mn-lt"/>
                <a:ea typeface="ヒラギノ角ゴ ProN W3" charset="0"/>
                <a:cs typeface="Futura Condensed"/>
              </a:rPr>
              <a:t>Offset PWP costs (annual revenue of $10M)</a:t>
            </a:r>
          </a:p>
          <a:p>
            <a:pPr marL="882892" lvl="1" fontAlgn="auto">
              <a:spcAft>
                <a:spcPts val="0"/>
              </a:spcAft>
              <a:defRPr/>
            </a:pPr>
            <a:r>
              <a:rPr lang="en-US" sz="2000" dirty="0">
                <a:solidFill>
                  <a:schemeClr val="tx1">
                    <a:lumMod val="85000"/>
                    <a:lumOff val="15000"/>
                  </a:schemeClr>
                </a:solidFill>
                <a:latin typeface="+mn-lt"/>
                <a:ea typeface="ヒラギノ角ゴ ProN W3" charset="0"/>
                <a:cs typeface="Futura Condensed"/>
              </a:rPr>
              <a:t>Continued use of PWP for drought supply</a:t>
            </a:r>
          </a:p>
          <a:p>
            <a:pPr marL="684664" indent="-457200" fontAlgn="auto">
              <a:spcAft>
                <a:spcPts val="0"/>
              </a:spcAft>
              <a:buFont typeface="Arial" panose="020B0604020202020204" pitchFamily="34" charset="0"/>
              <a:buChar char="•"/>
              <a:defRPr/>
            </a:pPr>
            <a:r>
              <a:rPr lang="en-US" sz="2800" u="sng" dirty="0">
                <a:solidFill>
                  <a:schemeClr val="tx1">
                    <a:lumMod val="85000"/>
                    <a:lumOff val="15000"/>
                  </a:schemeClr>
                </a:solidFill>
                <a:latin typeface="+mn-lt"/>
                <a:ea typeface="ヒラギノ角ゴ ProN W3" charset="0"/>
                <a:cs typeface="Futura Condensed"/>
              </a:rPr>
              <a:t>SMWSA</a:t>
            </a:r>
          </a:p>
          <a:p>
            <a:pPr marL="882892" lvl="1" fontAlgn="auto">
              <a:spcAft>
                <a:spcPts val="0"/>
              </a:spcAft>
              <a:defRPr/>
            </a:pPr>
            <a:r>
              <a:rPr lang="en-US" sz="2000" dirty="0">
                <a:solidFill>
                  <a:schemeClr val="tx1">
                    <a:lumMod val="85000"/>
                    <a:lumOff val="15000"/>
                  </a:schemeClr>
                </a:solidFill>
                <a:latin typeface="+mn-lt"/>
                <a:ea typeface="ヒラギノ角ゴ ProN W3" charset="0"/>
                <a:cs typeface="Futura Condensed"/>
              </a:rPr>
              <a:t>Renewable supply for SMWSA (100KAF/10yr)</a:t>
            </a:r>
          </a:p>
          <a:p>
            <a:pPr marL="882892" lvl="1" fontAlgn="auto">
              <a:spcAft>
                <a:spcPts val="0"/>
              </a:spcAft>
              <a:defRPr/>
            </a:pPr>
            <a:r>
              <a:rPr lang="en-US" sz="2000" dirty="0">
                <a:solidFill>
                  <a:schemeClr val="tx1">
                    <a:lumMod val="85000"/>
                    <a:lumOff val="15000"/>
                  </a:schemeClr>
                </a:solidFill>
                <a:latin typeface="+mn-lt"/>
                <a:ea typeface="ヒラギノ角ゴ ProN W3" charset="0"/>
                <a:cs typeface="Futura Condensed"/>
              </a:rPr>
              <a:t>Allows use of Denver Basin aquifer for drought supply</a:t>
            </a:r>
          </a:p>
          <a:p>
            <a:pPr marL="684664" indent="-457200" fontAlgn="auto">
              <a:spcAft>
                <a:spcPts val="0"/>
              </a:spcAft>
              <a:buFont typeface="Arial" panose="020B0604020202020204" pitchFamily="34" charset="0"/>
              <a:buChar char="•"/>
              <a:defRPr/>
            </a:pPr>
            <a:r>
              <a:rPr lang="en-US" sz="2800" u="sng" dirty="0">
                <a:solidFill>
                  <a:schemeClr val="tx1">
                    <a:lumMod val="85000"/>
                    <a:lumOff val="15000"/>
                  </a:schemeClr>
                </a:solidFill>
                <a:latin typeface="+mn-lt"/>
                <a:ea typeface="ヒラギノ角ゴ ProN W3" charset="0"/>
                <a:cs typeface="Futura Condensed"/>
              </a:rPr>
              <a:t>Denver Water</a:t>
            </a:r>
          </a:p>
          <a:p>
            <a:pPr marL="882892" lvl="1" fontAlgn="auto">
              <a:spcAft>
                <a:spcPts val="0"/>
              </a:spcAft>
              <a:defRPr/>
            </a:pPr>
            <a:r>
              <a:rPr lang="en-US" sz="2000" dirty="0">
                <a:solidFill>
                  <a:schemeClr val="tx1">
                    <a:lumMod val="85000"/>
                    <a:lumOff val="15000"/>
                  </a:schemeClr>
                </a:solidFill>
                <a:latin typeface="+mn-lt"/>
                <a:ea typeface="ヒラギノ角ゴ ProN W3" charset="0"/>
                <a:cs typeface="Futura Condensed"/>
              </a:rPr>
              <a:t>Drought and emergency supplies for Denver</a:t>
            </a:r>
          </a:p>
          <a:p>
            <a:pPr marL="597142" lvl="1" indent="0" fontAlgn="auto">
              <a:spcAft>
                <a:spcPts val="0"/>
              </a:spcAft>
              <a:buFont typeface="Arial" pitchFamily="34" charset="0"/>
              <a:buNone/>
              <a:defRPr/>
            </a:pPr>
            <a:endParaRPr lang="en-US" sz="2000" dirty="0">
              <a:solidFill>
                <a:prstClr val="black"/>
              </a:solidFill>
              <a:latin typeface="Futura Condensed"/>
              <a:ea typeface="ヒラギノ角ゴ ProN W3" charset="0"/>
              <a:cs typeface="Futura Condensed"/>
            </a:endParaRPr>
          </a:p>
          <a:p>
            <a:pPr marL="882892" lvl="1" fontAlgn="auto">
              <a:spcAft>
                <a:spcPts val="0"/>
              </a:spcAft>
              <a:defRPr/>
            </a:pPr>
            <a:endParaRPr lang="en-US" sz="2000" dirty="0">
              <a:solidFill>
                <a:prstClr val="black"/>
              </a:solidFill>
              <a:latin typeface="Futura Condensed"/>
              <a:ea typeface="ヒラギノ角ゴ ProN W3" charset="0"/>
              <a:cs typeface="Futura Condensed"/>
            </a:endParaRPr>
          </a:p>
        </p:txBody>
      </p:sp>
      <p:sp>
        <p:nvSpPr>
          <p:cNvPr id="150532" name="Rectangle 4"/>
          <p:cNvSpPr>
            <a:spLocks/>
          </p:cNvSpPr>
          <p:nvPr/>
        </p:nvSpPr>
        <p:spPr bwMode="auto">
          <a:xfrm>
            <a:off x="511175" y="6018213"/>
            <a:ext cx="8121650" cy="703262"/>
          </a:xfrm>
          <a:prstGeom prst="rect">
            <a:avLst/>
          </a:prstGeom>
          <a:noFill/>
          <a:ln>
            <a:noFill/>
          </a:ln>
        </p:spPr>
        <p:txBody>
          <a:bodyPr lIns="0" tIns="0" rIns="0" bIns="0"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sz="2800" dirty="0">
                <a:latin typeface="+mn-lt"/>
              </a:rPr>
              <a:t>Opens the door to regional cooperation</a:t>
            </a:r>
          </a:p>
          <a:p>
            <a:pPr algn="ctr" eaLnBrk="1" hangingPunct="1">
              <a:defRPr/>
            </a:pPr>
            <a:r>
              <a:rPr lang="en-US" sz="2800" dirty="0">
                <a:latin typeface="+mn-lt"/>
              </a:rPr>
              <a:t>Total Affected Population = 2 million</a:t>
            </a:r>
          </a:p>
        </p:txBody>
      </p:sp>
      <p:sp>
        <p:nvSpPr>
          <p:cNvPr id="134150" name="Slide Number Placeholder 2"/>
          <p:cNvSpPr>
            <a:spLocks noGrp="1"/>
          </p:cNvSpPr>
          <p:nvPr>
            <p:ph type="sldNum" sz="quarter" idx="12"/>
          </p:nvPr>
        </p:nvSpPr>
        <p:spPr bwMode="auto">
          <a:xfrm>
            <a:off x="6769100" y="6373813"/>
            <a:ext cx="2133600" cy="365125"/>
          </a:xfrm>
          <a:noFill/>
          <a:ln>
            <a:miter lim="800000"/>
            <a:headEnd/>
            <a:tailEnd/>
          </a:ln>
        </p:spPr>
        <p:txBody>
          <a:bodyPr/>
          <a:lstStyle/>
          <a:p>
            <a:fld id="{5AE18DCC-3F71-44D3-B901-0BB00BB16339}" type="slidenum">
              <a:rPr lang="en-US"/>
              <a:pPr/>
              <a:t>12</a:t>
            </a:fld>
            <a:endParaRPr lang="en-US" dirty="0"/>
          </a:p>
        </p:txBody>
      </p:sp>
      <p:sp>
        <p:nvSpPr>
          <p:cNvPr id="8" name="Title 1"/>
          <p:cNvSpPr txBox="1">
            <a:spLocks noGrp="1"/>
          </p:cNvSpPr>
          <p:nvPr>
            <p:ph type="title"/>
          </p:nvPr>
        </p:nvSpPr>
        <p:spPr>
          <a:xfrm>
            <a:off x="457200" y="274638"/>
            <a:ext cx="8229600" cy="11430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ＭＳ Ｐゴシック" pitchFamily="34"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pitchFamily="34"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pitchFamily="34"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pitchFamily="34" charset="-128"/>
              </a:defRPr>
            </a:lvl9pPr>
          </a:lstStyle>
          <a:p>
            <a:pPr algn="r"/>
            <a:r>
              <a:rPr lang="en-US" sz="3600" dirty="0">
                <a:latin typeface="Arial Rounded MT Bold" panose="020F0704030504030204" pitchFamily="34" charset="0"/>
              </a:rPr>
              <a:t>WISE:</a:t>
            </a:r>
            <a:br>
              <a:rPr lang="en-US" sz="3600" dirty="0">
                <a:latin typeface="Arial Rounded MT Bold" panose="020F0704030504030204" pitchFamily="34" charset="0"/>
              </a:rPr>
            </a:br>
            <a:r>
              <a:rPr lang="en-US" sz="3600" dirty="0">
                <a:latin typeface="Arial Rounded MT Bold" panose="020F0704030504030204" pitchFamily="34" charset="0"/>
              </a:rPr>
              <a:t>Water Supply Benefits</a:t>
            </a:r>
          </a:p>
        </p:txBody>
      </p:sp>
    </p:spTree>
    <p:extLst>
      <p:ext uri="{BB962C8B-B14F-4D97-AF65-F5344CB8AC3E}">
        <p14:creationId xmlns:p14="http://schemas.microsoft.com/office/powerpoint/2010/main" val="323092368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599" y="1034110"/>
            <a:ext cx="4004734" cy="5520472"/>
          </a:xfrm>
        </p:spPr>
        <p:txBody>
          <a:bodyPr>
            <a:normAutofit lnSpcReduction="10000"/>
          </a:bodyPr>
          <a:lstStyle/>
          <a:p>
            <a:pPr marL="274320" indent="-274320">
              <a:lnSpc>
                <a:spcPct val="114000"/>
              </a:lnSpc>
              <a:spcBef>
                <a:spcPts val="0"/>
              </a:spcBef>
              <a:spcAft>
                <a:spcPts val="1000"/>
              </a:spcAft>
              <a:buFont typeface="+mj-lt"/>
              <a:buAutoNum type="arabicPeriod"/>
            </a:pPr>
            <a:endParaRPr lang="en-US" sz="2200" u="sng" dirty="0"/>
          </a:p>
          <a:p>
            <a:pPr marL="274320" indent="-274320">
              <a:lnSpc>
                <a:spcPct val="114000"/>
              </a:lnSpc>
              <a:spcBef>
                <a:spcPts val="0"/>
              </a:spcBef>
              <a:spcAft>
                <a:spcPts val="1000"/>
              </a:spcAft>
              <a:buFont typeface="+mj-lt"/>
              <a:buAutoNum type="arabicPeriod"/>
            </a:pPr>
            <a:r>
              <a:rPr lang="en-US" sz="2400" u="sng" dirty="0"/>
              <a:t>Additional increment of supply</a:t>
            </a:r>
            <a:r>
              <a:rPr lang="en-US" sz="2400" dirty="0"/>
              <a:t>: ~30KAF of additional renewable supplies by 2065</a:t>
            </a:r>
          </a:p>
          <a:p>
            <a:pPr marL="274320" indent="-274320">
              <a:lnSpc>
                <a:spcPct val="114000"/>
              </a:lnSpc>
              <a:spcBef>
                <a:spcPts val="0"/>
              </a:spcBef>
              <a:spcAft>
                <a:spcPts val="1000"/>
              </a:spcAft>
              <a:buFont typeface="+mj-lt"/>
              <a:buAutoNum type="arabicPeriod"/>
            </a:pPr>
            <a:r>
              <a:rPr lang="en-US" sz="2400" u="sng" dirty="0"/>
              <a:t>Storage</a:t>
            </a:r>
            <a:r>
              <a:rPr lang="en-US" sz="2400" dirty="0"/>
              <a:t> (surface and ASR) to firm existing and new supplies</a:t>
            </a:r>
          </a:p>
          <a:p>
            <a:pPr marL="274320" indent="-274320">
              <a:lnSpc>
                <a:spcPct val="114000"/>
              </a:lnSpc>
              <a:spcBef>
                <a:spcPts val="0"/>
              </a:spcBef>
              <a:spcAft>
                <a:spcPts val="1000"/>
              </a:spcAft>
              <a:buFont typeface="+mj-lt"/>
              <a:buAutoNum type="arabicPeriod"/>
            </a:pPr>
            <a:r>
              <a:rPr lang="en-US" sz="2400" u="sng" dirty="0"/>
              <a:t>TDS management </a:t>
            </a:r>
            <a:r>
              <a:rPr lang="en-US" sz="2400" dirty="0"/>
              <a:t>for new supplies and WISE supplies: Blend water or RO</a:t>
            </a:r>
          </a:p>
          <a:p>
            <a:pPr marL="274320" indent="-274320">
              <a:lnSpc>
                <a:spcPct val="114000"/>
              </a:lnSpc>
              <a:spcBef>
                <a:spcPts val="0"/>
              </a:spcBef>
              <a:spcAft>
                <a:spcPts val="1000"/>
              </a:spcAft>
              <a:buFont typeface="+mj-lt"/>
              <a:buAutoNum type="arabicPeriod"/>
            </a:pPr>
            <a:r>
              <a:rPr lang="en-US" sz="2400" u="sng" dirty="0"/>
              <a:t>Conservation</a:t>
            </a:r>
            <a:r>
              <a:rPr lang="en-US" sz="2400" dirty="0"/>
              <a:t>: Individual member’s efforts and regional </a:t>
            </a:r>
          </a:p>
        </p:txBody>
      </p:sp>
      <p:sp>
        <p:nvSpPr>
          <p:cNvPr id="4" name="Slide Number Placeholder 3"/>
          <p:cNvSpPr>
            <a:spLocks noGrp="1"/>
          </p:cNvSpPr>
          <p:nvPr>
            <p:ph type="sldNum" sz="quarter" idx="12"/>
          </p:nvPr>
        </p:nvSpPr>
        <p:spPr/>
        <p:txBody>
          <a:bodyPr/>
          <a:lstStyle/>
          <a:p>
            <a:pPr>
              <a:defRPr/>
            </a:pPr>
            <a:fld id="{CADE4C1A-D0D6-4A54-8FE2-27B50570532A}" type="slidenum">
              <a:rPr lang="en-US" smtClean="0"/>
              <a:pPr>
                <a:defRPr/>
              </a:pPr>
              <a:t>13</a:t>
            </a:fld>
            <a:endParaRPr lang="en-US" dirty="0"/>
          </a:p>
        </p:txBody>
      </p:sp>
      <p:graphicFrame>
        <p:nvGraphicFramePr>
          <p:cNvPr id="7" name="Chart 6"/>
          <p:cNvGraphicFramePr/>
          <p:nvPr>
            <p:extLst>
              <p:ext uri="{D42A27DB-BD31-4B8C-83A1-F6EECF244321}">
                <p14:modId xmlns:p14="http://schemas.microsoft.com/office/powerpoint/2010/main" val="676899070"/>
              </p:ext>
            </p:extLst>
          </p:nvPr>
        </p:nvGraphicFramePr>
        <p:xfrm>
          <a:off x="4066381" y="2344003"/>
          <a:ext cx="5077619" cy="4035426"/>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1"/>
          <p:cNvSpPr txBox="1">
            <a:spLocks noGrp="1"/>
          </p:cNvSpPr>
          <p:nvPr>
            <p:ph type="title"/>
          </p:nvPr>
        </p:nvSpPr>
        <p:spPr>
          <a:xfrm>
            <a:off x="457200" y="274638"/>
            <a:ext cx="8229600" cy="11430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ＭＳ Ｐゴシック" pitchFamily="34"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pitchFamily="34"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pitchFamily="34"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pitchFamily="34" charset="-128"/>
              </a:defRPr>
            </a:lvl9pPr>
          </a:lstStyle>
          <a:p>
            <a:pPr algn="r"/>
            <a:r>
              <a:rPr lang="en-US" sz="3600" dirty="0">
                <a:latin typeface="Arial Rounded MT Bold" panose="020F0704030504030204" pitchFamily="34" charset="0"/>
              </a:rPr>
              <a:t>The Path Forward:</a:t>
            </a:r>
            <a:br>
              <a:rPr lang="en-US" sz="3600" dirty="0">
                <a:latin typeface="Arial Rounded MT Bold" panose="020F0704030504030204" pitchFamily="34" charset="0"/>
              </a:rPr>
            </a:br>
            <a:r>
              <a:rPr lang="en-US" sz="3600" dirty="0">
                <a:latin typeface="Arial Rounded MT Bold" panose="020F0704030504030204" pitchFamily="34" charset="0"/>
              </a:rPr>
              <a:t>Our 4-Point Plan for the Future</a:t>
            </a:r>
          </a:p>
        </p:txBody>
      </p:sp>
    </p:spTree>
    <p:extLst>
      <p:ext uri="{BB962C8B-B14F-4D97-AF65-F5344CB8AC3E}">
        <p14:creationId xmlns:p14="http://schemas.microsoft.com/office/powerpoint/2010/main" val="821135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46853"/>
            <a:ext cx="8229600" cy="1053548"/>
          </a:xfrm>
        </p:spPr>
        <p:txBody>
          <a:bodyPr/>
          <a:lstStyle/>
          <a:p>
            <a:pPr marL="0" indent="0" algn="ctr">
              <a:buNone/>
            </a:pPr>
            <a:r>
              <a:rPr lang="en-US" sz="2800" dirty="0">
                <a:latin typeface="Arial Rounded MT Bold" panose="020F0704030504030204" pitchFamily="34" charset="0"/>
              </a:rPr>
              <a:t>Despite ongoing needs, our region is well on its way to a secure water future.</a:t>
            </a:r>
          </a:p>
        </p:txBody>
      </p:sp>
      <p:sp>
        <p:nvSpPr>
          <p:cNvPr id="4" name="Slide Number Placeholder 3"/>
          <p:cNvSpPr>
            <a:spLocks noGrp="1"/>
          </p:cNvSpPr>
          <p:nvPr>
            <p:ph type="sldNum" sz="quarter" idx="12"/>
          </p:nvPr>
        </p:nvSpPr>
        <p:spPr/>
        <p:txBody>
          <a:bodyPr/>
          <a:lstStyle/>
          <a:p>
            <a:pPr>
              <a:defRPr/>
            </a:pPr>
            <a:fld id="{BF0A831B-1B0C-4035-93AE-24A00E279AB0}" type="slidenum">
              <a:rPr lang="en-US" smtClean="0"/>
              <a:pPr>
                <a:defRPr/>
              </a:pPr>
              <a:t>14</a:t>
            </a:fld>
            <a:endParaRPr lang="en-US" dirty="0"/>
          </a:p>
        </p:txBody>
      </p:sp>
      <p:sp>
        <p:nvSpPr>
          <p:cNvPr id="6" name="Title 1"/>
          <p:cNvSpPr txBox="1">
            <a:spLocks noGrp="1"/>
          </p:cNvSpPr>
          <p:nvPr>
            <p:ph type="title"/>
          </p:nvPr>
        </p:nvSpPr>
        <p:spPr>
          <a:xfrm>
            <a:off x="457200" y="274638"/>
            <a:ext cx="8229600" cy="11430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ＭＳ Ｐゴシック" pitchFamily="34"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pitchFamily="34"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pitchFamily="34"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pitchFamily="34" charset="-128"/>
              </a:defRPr>
            </a:lvl9pPr>
          </a:lstStyle>
          <a:p>
            <a:pPr algn="r"/>
            <a:r>
              <a:rPr lang="en-US" sz="3600" dirty="0">
                <a:latin typeface="Arial Rounded MT Bold" panose="020F0704030504030204" pitchFamily="34" charset="0"/>
              </a:rPr>
              <a:t>The Bottom Line</a:t>
            </a:r>
          </a:p>
        </p:txBody>
      </p:sp>
    </p:spTree>
    <p:extLst>
      <p:ext uri="{BB962C8B-B14F-4D97-AF65-F5344CB8AC3E}">
        <p14:creationId xmlns:p14="http://schemas.microsoft.com/office/powerpoint/2010/main" val="3094344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5" name="TextBox 14">
            <a:extLst>
              <a:ext uri="{FF2B5EF4-FFF2-40B4-BE49-F238E27FC236}">
                <a16:creationId xmlns:a16="http://schemas.microsoft.com/office/drawing/2014/main" id="{21CEE799-B0DC-4C5F-9E7A-D1AFCFE210B7}"/>
              </a:ext>
            </a:extLst>
          </p:cNvPr>
          <p:cNvSpPr txBox="1"/>
          <p:nvPr/>
        </p:nvSpPr>
        <p:spPr>
          <a:xfrm>
            <a:off x="2953234" y="2746490"/>
            <a:ext cx="5328731" cy="323165"/>
          </a:xfrm>
          <a:prstGeom prst="rect">
            <a:avLst/>
          </a:prstGeom>
          <a:noFill/>
        </p:spPr>
        <p:txBody>
          <a:bodyPr wrap="square" rtlCol="0">
            <a:spAutoFit/>
          </a:bodyPr>
          <a:lstStyle/>
          <a:p>
            <a:pPr algn="r" defTabSz="342900" eaLnBrk="1" fontAlgn="auto" hangingPunct="1">
              <a:spcBef>
                <a:spcPts val="0"/>
              </a:spcBef>
              <a:spcAft>
                <a:spcPts val="0"/>
              </a:spcAft>
            </a:pPr>
            <a:r>
              <a:rPr lang="en-US" sz="1500" i="1" spc="-38" dirty="0">
                <a:solidFill>
                  <a:srgbClr val="003B5C">
                    <a:lumMod val="85000"/>
                    <a:lumOff val="15000"/>
                  </a:srgbClr>
                </a:solidFill>
                <a:latin typeface="Josefin Sans SemiBold"/>
                <a:ea typeface="+mn-ea"/>
                <a:cs typeface="Arial" panose="020B0604020202020204" pitchFamily="34" charset="0"/>
              </a:rPr>
              <a:t>Pioneering a Collaborative and Sustainable Water Future</a:t>
            </a:r>
          </a:p>
        </p:txBody>
      </p:sp>
      <p:sp>
        <p:nvSpPr>
          <p:cNvPr id="2" name="Title 1">
            <a:extLst>
              <a:ext uri="{FF2B5EF4-FFF2-40B4-BE49-F238E27FC236}">
                <a16:creationId xmlns:a16="http://schemas.microsoft.com/office/drawing/2014/main" id="{EFE9E32B-2B30-45F5-AE06-DC271083696D}"/>
              </a:ext>
            </a:extLst>
          </p:cNvPr>
          <p:cNvSpPr>
            <a:spLocks noGrp="1"/>
          </p:cNvSpPr>
          <p:nvPr>
            <p:ph type="ctrTitle"/>
          </p:nvPr>
        </p:nvSpPr>
        <p:spPr/>
        <p:txBody>
          <a:bodyPr>
            <a:normAutofit/>
          </a:bodyPr>
          <a:lstStyle/>
          <a:p>
            <a:pPr algn="r"/>
            <a:r>
              <a:rPr lang="en-US" sz="4050" b="1" dirty="0">
                <a:cs typeface="Arial" panose="020B0604020202020204" pitchFamily="34" charset="0"/>
              </a:rPr>
              <a:t>Platte Valley Water Partnership </a:t>
            </a:r>
            <a:endParaRPr lang="en-US" sz="4050" dirty="0"/>
          </a:p>
        </p:txBody>
      </p:sp>
      <p:sp>
        <p:nvSpPr>
          <p:cNvPr id="4" name="Text Placeholder 3">
            <a:extLst>
              <a:ext uri="{FF2B5EF4-FFF2-40B4-BE49-F238E27FC236}">
                <a16:creationId xmlns:a16="http://schemas.microsoft.com/office/drawing/2014/main" id="{35EBE143-5219-4282-8D48-A39EFA53E843}"/>
              </a:ext>
            </a:extLst>
          </p:cNvPr>
          <p:cNvSpPr>
            <a:spLocks noGrp="1"/>
          </p:cNvSpPr>
          <p:nvPr>
            <p:ph type="subTitle" idx="1"/>
          </p:nvPr>
        </p:nvSpPr>
        <p:spPr>
          <a:xfrm>
            <a:off x="3954162" y="4936578"/>
            <a:ext cx="5126775" cy="1009103"/>
          </a:xfrm>
        </p:spPr>
        <p:txBody>
          <a:bodyPr>
            <a:normAutofit/>
          </a:bodyPr>
          <a:lstStyle/>
          <a:p>
            <a:pPr marL="114297"/>
            <a:endParaRPr lang="en-US" sz="1350" b="1" dirty="0">
              <a:solidFill>
                <a:schemeClr val="bg1"/>
              </a:solidFill>
            </a:endParaRPr>
          </a:p>
        </p:txBody>
      </p:sp>
    </p:spTree>
    <p:extLst>
      <p:ext uri="{BB962C8B-B14F-4D97-AF65-F5344CB8AC3E}">
        <p14:creationId xmlns:p14="http://schemas.microsoft.com/office/powerpoint/2010/main" val="699663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8" name="TextBox 7">
            <a:extLst>
              <a:ext uri="{FF2B5EF4-FFF2-40B4-BE49-F238E27FC236}">
                <a16:creationId xmlns:a16="http://schemas.microsoft.com/office/drawing/2014/main" id="{138C9F34-3198-4741-AABA-AC8E4D99057D}"/>
              </a:ext>
            </a:extLst>
          </p:cNvPr>
          <p:cNvSpPr txBox="1"/>
          <p:nvPr/>
        </p:nvSpPr>
        <p:spPr>
          <a:xfrm>
            <a:off x="173398" y="2715729"/>
            <a:ext cx="2820215" cy="3177793"/>
          </a:xfrm>
          <a:prstGeom prst="rect">
            <a:avLst/>
          </a:prstGeom>
          <a:noFill/>
        </p:spPr>
        <p:txBody>
          <a:bodyPr wrap="square">
            <a:spAutoFit/>
          </a:bodyPr>
          <a:lstStyle/>
          <a:p>
            <a:pPr marL="205740" lvl="2" indent="-205740" defTabSz="342900" eaLnBrk="1" fontAlgn="auto" hangingPunct="1">
              <a:spcBef>
                <a:spcPts val="450"/>
              </a:spcBef>
              <a:spcAft>
                <a:spcPts val="0"/>
              </a:spcAft>
              <a:buClr>
                <a:srgbClr val="00629B">
                  <a:lumMod val="75000"/>
                </a:srgbClr>
              </a:buClr>
              <a:buFont typeface="Arial" panose="020B0604020202020204" pitchFamily="34" charset="0"/>
              <a:buChar char="•"/>
            </a:pPr>
            <a:r>
              <a:rPr lang="en-US" sz="1350" b="1" dirty="0">
                <a:solidFill>
                  <a:srgbClr val="003B5C"/>
                </a:solidFill>
                <a:latin typeface="Josefin Sans"/>
                <a:ea typeface="+mn-ea"/>
              </a:rPr>
              <a:t>Iliff Reservoir </a:t>
            </a:r>
            <a:r>
              <a:rPr lang="en-US" sz="1350" dirty="0">
                <a:solidFill>
                  <a:srgbClr val="003B5C"/>
                </a:solidFill>
                <a:latin typeface="Josefin Sans"/>
                <a:ea typeface="+mn-ea"/>
              </a:rPr>
              <a:t>–6,500 ac-ft </a:t>
            </a:r>
          </a:p>
          <a:p>
            <a:pPr marL="205740" lvl="2" indent="-205740" defTabSz="342900" eaLnBrk="1" fontAlgn="auto" hangingPunct="1">
              <a:spcBef>
                <a:spcPts val="450"/>
              </a:spcBef>
              <a:spcAft>
                <a:spcPts val="0"/>
              </a:spcAft>
              <a:buClr>
                <a:srgbClr val="00629B">
                  <a:lumMod val="75000"/>
                </a:srgbClr>
              </a:buClr>
              <a:buFont typeface="Arial" panose="020B0604020202020204" pitchFamily="34" charset="0"/>
              <a:buChar char="•"/>
            </a:pPr>
            <a:r>
              <a:rPr lang="en-US" sz="1350" b="1" dirty="0">
                <a:solidFill>
                  <a:srgbClr val="003B5C"/>
                </a:solidFill>
                <a:latin typeface="Josefin Sans"/>
                <a:ea typeface="+mn-ea"/>
              </a:rPr>
              <a:t>Prewitt Reservoir </a:t>
            </a:r>
            <a:r>
              <a:rPr lang="en-US" sz="1350" dirty="0">
                <a:solidFill>
                  <a:srgbClr val="003B5C"/>
                </a:solidFill>
                <a:latin typeface="Josefin Sans"/>
                <a:ea typeface="+mn-ea"/>
              </a:rPr>
              <a:t>– 6,500 ac-ft forebay utilizing existing infrastructure</a:t>
            </a:r>
          </a:p>
          <a:p>
            <a:pPr marL="205740" lvl="2" indent="-205740" defTabSz="342900" eaLnBrk="1" fontAlgn="auto" hangingPunct="1">
              <a:spcBef>
                <a:spcPts val="450"/>
              </a:spcBef>
              <a:spcAft>
                <a:spcPts val="0"/>
              </a:spcAft>
              <a:buClr>
                <a:srgbClr val="00629B">
                  <a:lumMod val="75000"/>
                </a:srgbClr>
              </a:buClr>
              <a:buFont typeface="Arial" panose="020B0604020202020204" pitchFamily="34" charset="0"/>
              <a:buChar char="•"/>
            </a:pPr>
            <a:r>
              <a:rPr lang="en-US" sz="1350" b="1" dirty="0">
                <a:solidFill>
                  <a:srgbClr val="003B5C"/>
                </a:solidFill>
                <a:latin typeface="Josefin Sans"/>
                <a:ea typeface="+mn-ea"/>
              </a:rPr>
              <a:t>Trade</a:t>
            </a:r>
            <a:r>
              <a:rPr lang="en-US" sz="1350" dirty="0">
                <a:solidFill>
                  <a:srgbClr val="003B5C"/>
                </a:solidFill>
                <a:latin typeface="Josefin Sans"/>
                <a:ea typeface="+mn-ea"/>
              </a:rPr>
              <a:t> between Iliff and Prewitt Reservoirs. </a:t>
            </a:r>
          </a:p>
          <a:p>
            <a:pPr marL="205740" lvl="2" indent="-205740" defTabSz="342900" eaLnBrk="1" fontAlgn="auto" hangingPunct="1">
              <a:spcBef>
                <a:spcPts val="450"/>
              </a:spcBef>
              <a:spcAft>
                <a:spcPts val="0"/>
              </a:spcAft>
              <a:buClr>
                <a:srgbClr val="00629B">
                  <a:lumMod val="75000"/>
                </a:srgbClr>
              </a:buClr>
              <a:buFont typeface="Arial" panose="020B0604020202020204" pitchFamily="34" charset="0"/>
              <a:buChar char="•"/>
            </a:pPr>
            <a:r>
              <a:rPr lang="en-US" sz="1350" b="1" dirty="0">
                <a:solidFill>
                  <a:srgbClr val="003B5C"/>
                </a:solidFill>
                <a:latin typeface="Josefin Sans"/>
                <a:ea typeface="+mn-ea"/>
              </a:rPr>
              <a:t>~125 Miles of Pipe</a:t>
            </a:r>
          </a:p>
          <a:p>
            <a:pPr marL="205740" lvl="2" indent="-205740" defTabSz="342900" eaLnBrk="1" fontAlgn="auto" hangingPunct="1">
              <a:spcBef>
                <a:spcPts val="450"/>
              </a:spcBef>
              <a:spcAft>
                <a:spcPts val="0"/>
              </a:spcAft>
              <a:buClr>
                <a:srgbClr val="00629B">
                  <a:lumMod val="75000"/>
                </a:srgbClr>
              </a:buClr>
              <a:buFont typeface="Arial" panose="020B0604020202020204" pitchFamily="34" charset="0"/>
              <a:buChar char="•"/>
            </a:pPr>
            <a:r>
              <a:rPr lang="en-US" sz="1350" b="1" dirty="0">
                <a:solidFill>
                  <a:srgbClr val="003B5C"/>
                </a:solidFill>
                <a:latin typeface="Josefin Sans"/>
                <a:ea typeface="+mn-ea"/>
              </a:rPr>
              <a:t>Salinity Treatment Plant</a:t>
            </a:r>
          </a:p>
          <a:p>
            <a:pPr marL="205740" lvl="2" indent="-205740" defTabSz="342900" eaLnBrk="1" fontAlgn="auto" hangingPunct="1">
              <a:spcBef>
                <a:spcPts val="450"/>
              </a:spcBef>
              <a:spcAft>
                <a:spcPts val="0"/>
              </a:spcAft>
              <a:buClr>
                <a:srgbClr val="00629B">
                  <a:lumMod val="75000"/>
                </a:srgbClr>
              </a:buClr>
              <a:buFont typeface="Arial" panose="020B0604020202020204" pitchFamily="34" charset="0"/>
              <a:buChar char="•"/>
            </a:pPr>
            <a:r>
              <a:rPr lang="en-US" sz="1350" b="1" dirty="0">
                <a:solidFill>
                  <a:srgbClr val="003B5C"/>
                </a:solidFill>
                <a:latin typeface="Josefin Sans"/>
                <a:ea typeface="+mn-ea"/>
              </a:rPr>
              <a:t>Rueter-Hess Reservoir</a:t>
            </a:r>
          </a:p>
          <a:p>
            <a:pPr marL="205740" lvl="2" indent="-205740" defTabSz="342900" eaLnBrk="1" fontAlgn="auto" hangingPunct="1">
              <a:spcBef>
                <a:spcPts val="450"/>
              </a:spcBef>
              <a:spcAft>
                <a:spcPts val="0"/>
              </a:spcAft>
              <a:buClr>
                <a:srgbClr val="00629B">
                  <a:lumMod val="75000"/>
                </a:srgbClr>
              </a:buClr>
              <a:buFont typeface="Arial" panose="020B0604020202020204" pitchFamily="34" charset="0"/>
              <a:buChar char="•"/>
            </a:pPr>
            <a:r>
              <a:rPr lang="en-US" sz="1350" b="1" dirty="0">
                <a:solidFill>
                  <a:srgbClr val="003B5C"/>
                </a:solidFill>
                <a:latin typeface="Josefin Sans"/>
                <a:ea typeface="+mn-ea"/>
              </a:rPr>
              <a:t>Fremont Butte Reservoir </a:t>
            </a:r>
            <a:r>
              <a:rPr lang="en-US" sz="1350" dirty="0">
                <a:solidFill>
                  <a:srgbClr val="003B5C"/>
                </a:solidFill>
                <a:latin typeface="Josefin Sans"/>
                <a:ea typeface="+mn-ea"/>
              </a:rPr>
              <a:t>– 72,000 ac-ft, up to 250 </a:t>
            </a:r>
            <a:r>
              <a:rPr lang="en-US" sz="1350" dirty="0" err="1">
                <a:solidFill>
                  <a:srgbClr val="003B5C"/>
                </a:solidFill>
                <a:latin typeface="Josefin Sans"/>
                <a:ea typeface="+mn-ea"/>
              </a:rPr>
              <a:t>cfs</a:t>
            </a:r>
            <a:r>
              <a:rPr lang="en-US" sz="1350" dirty="0">
                <a:solidFill>
                  <a:srgbClr val="003B5C"/>
                </a:solidFill>
                <a:latin typeface="Josefin Sans"/>
                <a:ea typeface="+mn-ea"/>
              </a:rPr>
              <a:t> pumped and piped from Prewitt Reservoir (Phase II). </a:t>
            </a:r>
          </a:p>
        </p:txBody>
      </p:sp>
      <p:pic>
        <p:nvPicPr>
          <p:cNvPr id="2" name="Picture 1"/>
          <p:cNvPicPr>
            <a:picLocks noChangeAspect="1"/>
          </p:cNvPicPr>
          <p:nvPr/>
        </p:nvPicPr>
        <p:blipFill>
          <a:blip r:embed="rId3"/>
          <a:stretch>
            <a:fillRect/>
          </a:stretch>
        </p:blipFill>
        <p:spPr>
          <a:xfrm>
            <a:off x="3330019" y="857251"/>
            <a:ext cx="5402694" cy="4964963"/>
          </a:xfrm>
          <a:prstGeom prst="rect">
            <a:avLst/>
          </a:prstGeom>
        </p:spPr>
      </p:pic>
      <p:sp>
        <p:nvSpPr>
          <p:cNvPr id="3" name="Title 2">
            <a:extLst>
              <a:ext uri="{FF2B5EF4-FFF2-40B4-BE49-F238E27FC236}">
                <a16:creationId xmlns:a16="http://schemas.microsoft.com/office/drawing/2014/main" id="{AC8AE12A-A91B-4429-87A1-83DD6D38D642}"/>
              </a:ext>
            </a:extLst>
          </p:cNvPr>
          <p:cNvSpPr>
            <a:spLocks noGrp="1"/>
          </p:cNvSpPr>
          <p:nvPr>
            <p:ph type="title"/>
          </p:nvPr>
        </p:nvSpPr>
        <p:spPr>
          <a:xfrm>
            <a:off x="999727" y="1092158"/>
            <a:ext cx="6407624" cy="1088068"/>
          </a:xfrm>
        </p:spPr>
        <p:txBody>
          <a:bodyPr/>
          <a:lstStyle/>
          <a:p>
            <a:r>
              <a:rPr lang="en-US" b="1" cap="all" spc="150" dirty="0">
                <a:solidFill>
                  <a:schemeClr val="tx1"/>
                </a:solidFill>
              </a:rPr>
              <a:t>PROJECT OVERVIEW</a:t>
            </a:r>
            <a:br>
              <a:rPr lang="en-US" b="1" cap="all" spc="150" dirty="0">
                <a:solidFill>
                  <a:schemeClr val="tx1"/>
                </a:solidFill>
              </a:rPr>
            </a:br>
            <a:endParaRPr lang="en-US" dirty="0"/>
          </a:p>
        </p:txBody>
      </p:sp>
      <p:pic>
        <p:nvPicPr>
          <p:cNvPr id="11" name="Picture 10" descr="Shape, circle&#10;&#10;Description automatically generated">
            <a:extLst>
              <a:ext uri="{FF2B5EF4-FFF2-40B4-BE49-F238E27FC236}">
                <a16:creationId xmlns:a16="http://schemas.microsoft.com/office/drawing/2014/main" id="{1AFA6A72-D329-4A93-B389-971BF8C1BBCA}"/>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4334430">
            <a:off x="7076340" y="1424298"/>
            <a:ext cx="689000" cy="833149"/>
          </a:xfrm>
          <a:prstGeom prst="rect">
            <a:avLst/>
          </a:prstGeom>
        </p:spPr>
      </p:pic>
      <p:pic>
        <p:nvPicPr>
          <p:cNvPr id="14" name="Picture 13" descr="Shape, circle&#10;&#10;Description automatically generated">
            <a:extLst>
              <a:ext uri="{FF2B5EF4-FFF2-40B4-BE49-F238E27FC236}">
                <a16:creationId xmlns:a16="http://schemas.microsoft.com/office/drawing/2014/main" id="{99EA1642-E822-4BFA-8738-B1271BBD9169}"/>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4334430">
            <a:off x="6714191" y="2407920"/>
            <a:ext cx="689000" cy="833149"/>
          </a:xfrm>
          <a:prstGeom prst="rect">
            <a:avLst/>
          </a:prstGeom>
        </p:spPr>
      </p:pic>
      <p:pic>
        <p:nvPicPr>
          <p:cNvPr id="15" name="Picture 14" descr="Shape, circle&#10;&#10;Description automatically generated">
            <a:extLst>
              <a:ext uri="{FF2B5EF4-FFF2-40B4-BE49-F238E27FC236}">
                <a16:creationId xmlns:a16="http://schemas.microsoft.com/office/drawing/2014/main" id="{9BA29E61-5C73-4DBB-8DCB-495BE6FD00D6}"/>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4334430">
            <a:off x="7215994" y="2969976"/>
            <a:ext cx="689000" cy="833149"/>
          </a:xfrm>
          <a:prstGeom prst="rect">
            <a:avLst/>
          </a:prstGeom>
        </p:spPr>
      </p:pic>
      <p:pic>
        <p:nvPicPr>
          <p:cNvPr id="17" name="Graphic 16" descr="Transfer with solid fill">
            <a:extLst>
              <a:ext uri="{FF2B5EF4-FFF2-40B4-BE49-F238E27FC236}">
                <a16:creationId xmlns:a16="http://schemas.microsoft.com/office/drawing/2014/main" id="{B0B293B0-6A14-44BC-9893-7D3832FF811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7187360">
            <a:off x="6911960" y="2212562"/>
            <a:ext cx="881015" cy="302195"/>
          </a:xfrm>
          <a:prstGeom prst="rect">
            <a:avLst/>
          </a:prstGeom>
        </p:spPr>
      </p:pic>
      <p:pic>
        <p:nvPicPr>
          <p:cNvPr id="19" name="Graphic 18" descr="Warehouse with solid fill">
            <a:extLst>
              <a:ext uri="{FF2B5EF4-FFF2-40B4-BE49-F238E27FC236}">
                <a16:creationId xmlns:a16="http://schemas.microsoft.com/office/drawing/2014/main" id="{E01C3138-7AAD-4EAC-8029-ACB6B545A04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74557" y="3727980"/>
            <a:ext cx="227434" cy="227434"/>
          </a:xfrm>
          <a:prstGeom prst="rect">
            <a:avLst/>
          </a:prstGeom>
        </p:spPr>
      </p:pic>
      <p:pic>
        <p:nvPicPr>
          <p:cNvPr id="22" name="Picture 21" descr="Shape, circle&#10;&#10;Description automatically generated">
            <a:extLst>
              <a:ext uri="{FF2B5EF4-FFF2-40B4-BE49-F238E27FC236}">
                <a16:creationId xmlns:a16="http://schemas.microsoft.com/office/drawing/2014/main" id="{C9A293C4-55A6-4588-AA7F-70F5215C0D45}"/>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4334430">
            <a:off x="6142685" y="3467573"/>
            <a:ext cx="689000" cy="833149"/>
          </a:xfrm>
          <a:prstGeom prst="rect">
            <a:avLst/>
          </a:prstGeom>
        </p:spPr>
      </p:pic>
      <p:cxnSp>
        <p:nvCxnSpPr>
          <p:cNvPr id="29" name="Straight Connector 28">
            <a:extLst>
              <a:ext uri="{FF2B5EF4-FFF2-40B4-BE49-F238E27FC236}">
                <a16:creationId xmlns:a16="http://schemas.microsoft.com/office/drawing/2014/main" id="{AB3C594B-0C6B-4EEA-B1C1-65FB3E038E3E}"/>
              </a:ext>
            </a:extLst>
          </p:cNvPr>
          <p:cNvCxnSpPr>
            <a:cxnSpLocks/>
          </p:cNvCxnSpPr>
          <p:nvPr/>
        </p:nvCxnSpPr>
        <p:spPr>
          <a:xfrm flipH="1">
            <a:off x="6649020" y="2944771"/>
            <a:ext cx="448708" cy="98362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2A96641-945A-4886-B93D-12794DAF4960}"/>
              </a:ext>
            </a:extLst>
          </p:cNvPr>
          <p:cNvCxnSpPr>
            <a:cxnSpLocks/>
          </p:cNvCxnSpPr>
          <p:nvPr/>
        </p:nvCxnSpPr>
        <p:spPr>
          <a:xfrm flipH="1">
            <a:off x="5985382" y="3916925"/>
            <a:ext cx="663638" cy="2483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2A4DAD6-DE05-4F1E-997A-D6B438C01DF7}"/>
              </a:ext>
            </a:extLst>
          </p:cNvPr>
          <p:cNvCxnSpPr>
            <a:cxnSpLocks/>
          </p:cNvCxnSpPr>
          <p:nvPr/>
        </p:nvCxnSpPr>
        <p:spPr>
          <a:xfrm flipH="1">
            <a:off x="4381500" y="3941761"/>
            <a:ext cx="1606043" cy="148748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37" name="Picture 36" descr="Shape, circle&#10;&#10;Description automatically generated">
            <a:extLst>
              <a:ext uri="{FF2B5EF4-FFF2-40B4-BE49-F238E27FC236}">
                <a16:creationId xmlns:a16="http://schemas.microsoft.com/office/drawing/2014/main" id="{82EA9A73-C5E3-49B5-A4E8-0A2F13206516}"/>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4334430">
            <a:off x="3997823" y="5146974"/>
            <a:ext cx="689000" cy="833149"/>
          </a:xfrm>
          <a:prstGeom prst="rect">
            <a:avLst/>
          </a:prstGeom>
        </p:spPr>
      </p:pic>
    </p:spTree>
    <p:extLst>
      <p:ext uri="{BB962C8B-B14F-4D97-AF65-F5344CB8AC3E}">
        <p14:creationId xmlns:p14="http://schemas.microsoft.com/office/powerpoint/2010/main" val="312253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nodeType="clickEffect">
                                  <p:stCondLst>
                                    <p:cond delay="0"/>
                                  </p:stCondLst>
                                  <p:childTnLst>
                                    <p:animEffect transition="out" filter="wheel(1)">
                                      <p:cBhvr>
                                        <p:cTn id="11" dur="2000"/>
                                        <p:tgtEl>
                                          <p:spTgt spid="11"/>
                                        </p:tgtEl>
                                      </p:cBhvr>
                                    </p:animEffect>
                                    <p:set>
                                      <p:cBhvr>
                                        <p:cTn id="12" dur="1" fill="hold">
                                          <p:stCondLst>
                                            <p:cond delay="1999"/>
                                          </p:stCondLst>
                                        </p:cTn>
                                        <p:tgtEl>
                                          <p:spTgt spid="11"/>
                                        </p:tgtEl>
                                        <p:attrNameLst>
                                          <p:attrName>style.visibility</p:attrName>
                                        </p:attrNameLst>
                                      </p:cBhvr>
                                      <p:to>
                                        <p:strVal val="hidden"/>
                                      </p:to>
                                    </p:set>
                                  </p:childTnLst>
                                </p:cTn>
                              </p:par>
                              <p:par>
                                <p:cTn id="13" presetID="21"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heel(1)">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xit" presetSubtype="1" fill="hold" nodeType="clickEffect">
                                  <p:stCondLst>
                                    <p:cond delay="0"/>
                                  </p:stCondLst>
                                  <p:childTnLst>
                                    <p:animEffect transition="out" filter="wheel(1)">
                                      <p:cBhvr>
                                        <p:cTn id="19" dur="2000"/>
                                        <p:tgtEl>
                                          <p:spTgt spid="14"/>
                                        </p:tgtEl>
                                      </p:cBhvr>
                                    </p:animEffect>
                                    <p:set>
                                      <p:cBhvr>
                                        <p:cTn id="20" dur="1" fill="hold">
                                          <p:stCondLst>
                                            <p:cond delay="1999"/>
                                          </p:stCondLst>
                                        </p:cTn>
                                        <p:tgtEl>
                                          <p:spTgt spid="14"/>
                                        </p:tgtEl>
                                        <p:attrNameLst>
                                          <p:attrName>style.visibility</p:attrName>
                                        </p:attrNameLst>
                                      </p:cBhvr>
                                      <p:to>
                                        <p:strVal val="hidden"/>
                                      </p:to>
                                    </p:set>
                                  </p:childTnLst>
                                </p:cTn>
                              </p:par>
                              <p:par>
                                <p:cTn id="21" presetID="2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xit" presetSubtype="4" fill="hold" nodeType="clickEffect">
                                  <p:stCondLst>
                                    <p:cond delay="0"/>
                                  </p:stCondLst>
                                  <p:childTnLst>
                                    <p:animEffect transition="out" filter="wipe(down)">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par>
                                <p:cTn id="29" presetID="22" presetClass="entr" presetSubtype="4"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par>
                                <p:cTn id="32" presetID="22" presetClass="entr" presetSubtype="4"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wipe(down)">
                                      <p:cBhvr>
                                        <p:cTn id="34" dur="500"/>
                                        <p:tgtEl>
                                          <p:spTgt spid="33"/>
                                        </p:tgtEl>
                                      </p:cBhvr>
                                    </p:animEffect>
                                  </p:childTnLst>
                                </p:cTn>
                              </p:par>
                              <p:par>
                                <p:cTn id="35" presetID="22" presetClass="entr" presetSubtype="4"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nodeType="clickEffect">
                                  <p:stCondLst>
                                    <p:cond delay="0"/>
                                  </p:stCondLst>
                                  <p:childTnLst>
                                    <p:animEffect transition="out" filter="wipe(down)">
                                      <p:cBhvr>
                                        <p:cTn id="41" dur="500"/>
                                        <p:tgtEl>
                                          <p:spTgt spid="35"/>
                                        </p:tgtEl>
                                      </p:cBhvr>
                                    </p:animEffect>
                                    <p:set>
                                      <p:cBhvr>
                                        <p:cTn id="42" dur="1" fill="hold">
                                          <p:stCondLst>
                                            <p:cond delay="499"/>
                                          </p:stCondLst>
                                        </p:cTn>
                                        <p:tgtEl>
                                          <p:spTgt spid="35"/>
                                        </p:tgtEl>
                                        <p:attrNameLst>
                                          <p:attrName>style.visibility</p:attrName>
                                        </p:attrNameLst>
                                      </p:cBhvr>
                                      <p:to>
                                        <p:strVal val="hidden"/>
                                      </p:to>
                                    </p:set>
                                  </p:childTnLst>
                                </p:cTn>
                              </p:par>
                              <p:par>
                                <p:cTn id="43" presetID="22" presetClass="exit" presetSubtype="4" fill="hold" nodeType="withEffect">
                                  <p:stCondLst>
                                    <p:cond delay="0"/>
                                  </p:stCondLst>
                                  <p:childTnLst>
                                    <p:animEffect transition="out" filter="wipe(down)">
                                      <p:cBhvr>
                                        <p:cTn id="44" dur="500"/>
                                        <p:tgtEl>
                                          <p:spTgt spid="33"/>
                                        </p:tgtEl>
                                      </p:cBhvr>
                                    </p:animEffect>
                                    <p:set>
                                      <p:cBhvr>
                                        <p:cTn id="45" dur="1" fill="hold">
                                          <p:stCondLst>
                                            <p:cond delay="499"/>
                                          </p:stCondLst>
                                        </p:cTn>
                                        <p:tgtEl>
                                          <p:spTgt spid="33"/>
                                        </p:tgtEl>
                                        <p:attrNameLst>
                                          <p:attrName>style.visibility</p:attrName>
                                        </p:attrNameLst>
                                      </p:cBhvr>
                                      <p:to>
                                        <p:strVal val="hidden"/>
                                      </p:to>
                                    </p:set>
                                  </p:childTnLst>
                                </p:cTn>
                              </p:par>
                              <p:par>
                                <p:cTn id="46" presetID="22" presetClass="exit" presetSubtype="4" fill="hold" nodeType="withEffect">
                                  <p:stCondLst>
                                    <p:cond delay="0"/>
                                  </p:stCondLst>
                                  <p:childTnLst>
                                    <p:animEffect transition="out" filter="wipe(down)">
                                      <p:cBhvr>
                                        <p:cTn id="47" dur="500"/>
                                        <p:tgtEl>
                                          <p:spTgt spid="29"/>
                                        </p:tgtEl>
                                      </p:cBhvr>
                                    </p:animEffect>
                                    <p:set>
                                      <p:cBhvr>
                                        <p:cTn id="48" dur="1" fill="hold">
                                          <p:stCondLst>
                                            <p:cond delay="499"/>
                                          </p:stCondLst>
                                        </p:cTn>
                                        <p:tgtEl>
                                          <p:spTgt spid="29"/>
                                        </p:tgtEl>
                                        <p:attrNameLst>
                                          <p:attrName>style.visibility</p:attrName>
                                        </p:attrNameLst>
                                      </p:cBhvr>
                                      <p:to>
                                        <p:strVal val="hidden"/>
                                      </p:to>
                                    </p:set>
                                  </p:childTnLst>
                                </p:cTn>
                              </p:par>
                              <p:par>
                                <p:cTn id="49" presetID="21" presetClass="entr" presetSubtype="1"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heel(1)">
                                      <p:cBhvr>
                                        <p:cTn id="51" dur="20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xit" presetSubtype="1" fill="hold" nodeType="clickEffect">
                                  <p:stCondLst>
                                    <p:cond delay="0"/>
                                  </p:stCondLst>
                                  <p:childTnLst>
                                    <p:animEffect transition="out" filter="wheel(1)">
                                      <p:cBhvr>
                                        <p:cTn id="55" dur="2000"/>
                                        <p:tgtEl>
                                          <p:spTgt spid="22"/>
                                        </p:tgtEl>
                                      </p:cBhvr>
                                    </p:animEffect>
                                    <p:set>
                                      <p:cBhvr>
                                        <p:cTn id="56" dur="1" fill="hold">
                                          <p:stCondLst>
                                            <p:cond delay="1999"/>
                                          </p:stCondLst>
                                        </p:cTn>
                                        <p:tgtEl>
                                          <p:spTgt spid="22"/>
                                        </p:tgtEl>
                                        <p:attrNameLst>
                                          <p:attrName>style.visibility</p:attrName>
                                        </p:attrNameLst>
                                      </p:cBhvr>
                                      <p:to>
                                        <p:strVal val="hidden"/>
                                      </p:to>
                                    </p:set>
                                  </p:childTnLst>
                                </p:cTn>
                              </p:par>
                              <p:par>
                                <p:cTn id="57" presetID="21" presetClass="entr" presetSubtype="1" fill="hold"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wheel(1)">
                                      <p:cBhvr>
                                        <p:cTn id="59" dur="2000"/>
                                        <p:tgtEl>
                                          <p:spTgt spid="37"/>
                                        </p:tgtEl>
                                      </p:cBhvr>
                                    </p:animEffect>
                                  </p:childTnLst>
                                </p:cTn>
                              </p:par>
                            </p:childTnLst>
                          </p:cTn>
                        </p:par>
                      </p:childTnLst>
                    </p:cTn>
                  </p:par>
                  <p:par>
                    <p:cTn id="60" fill="hold">
                      <p:stCondLst>
                        <p:cond delay="indefinite"/>
                      </p:stCondLst>
                      <p:childTnLst>
                        <p:par>
                          <p:cTn id="61" fill="hold">
                            <p:stCondLst>
                              <p:cond delay="0"/>
                            </p:stCondLst>
                            <p:childTnLst>
                              <p:par>
                                <p:cTn id="62" presetID="21" presetClass="exit" presetSubtype="1" fill="hold" nodeType="clickEffect">
                                  <p:stCondLst>
                                    <p:cond delay="0"/>
                                  </p:stCondLst>
                                  <p:childTnLst>
                                    <p:animEffect transition="out" filter="wheel(1)">
                                      <p:cBhvr>
                                        <p:cTn id="63" dur="2000"/>
                                        <p:tgtEl>
                                          <p:spTgt spid="37"/>
                                        </p:tgtEl>
                                      </p:cBhvr>
                                    </p:animEffect>
                                    <p:set>
                                      <p:cBhvr>
                                        <p:cTn id="64" dur="1" fill="hold">
                                          <p:stCondLst>
                                            <p:cond delay="1999"/>
                                          </p:stCondLst>
                                        </p:cTn>
                                        <p:tgtEl>
                                          <p:spTgt spid="37"/>
                                        </p:tgtEl>
                                        <p:attrNameLst>
                                          <p:attrName>style.visibility</p:attrName>
                                        </p:attrNameLst>
                                      </p:cBhvr>
                                      <p:to>
                                        <p:strVal val="hidden"/>
                                      </p:to>
                                    </p:set>
                                  </p:childTnLst>
                                </p:cTn>
                              </p:par>
                              <p:par>
                                <p:cTn id="65" presetID="21" presetClass="entr" presetSubtype="1"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heel(1)">
                                      <p:cBhvr>
                                        <p:cTn id="67" dur="20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xit" presetSubtype="1" fill="hold" nodeType="clickEffect">
                                  <p:stCondLst>
                                    <p:cond delay="0"/>
                                  </p:stCondLst>
                                  <p:childTnLst>
                                    <p:animEffect transition="out" filter="wheel(1)">
                                      <p:cBhvr>
                                        <p:cTn id="71" dur="2000"/>
                                        <p:tgtEl>
                                          <p:spTgt spid="15"/>
                                        </p:tgtEl>
                                      </p:cBhvr>
                                    </p:animEffect>
                                    <p:set>
                                      <p:cBhvr>
                                        <p:cTn id="72" dur="1" fill="hold">
                                          <p:stCondLst>
                                            <p:cond delay="1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4C368F-182A-4C45-A121-3C00CC9092D4}"/>
              </a:ext>
            </a:extLst>
          </p:cNvPr>
          <p:cNvSpPr>
            <a:spLocks noGrp="1"/>
          </p:cNvSpPr>
          <p:nvPr>
            <p:ph type="title"/>
          </p:nvPr>
        </p:nvSpPr>
        <p:spPr/>
        <p:txBody>
          <a:bodyPr/>
          <a:lstStyle/>
          <a:p>
            <a:r>
              <a:rPr lang="en-US" dirty="0"/>
              <a:t>Project </a:t>
            </a:r>
            <a:br>
              <a:rPr lang="en-US" dirty="0"/>
            </a:br>
            <a:r>
              <a:rPr lang="en-US" dirty="0"/>
              <a:t>Vision</a:t>
            </a:r>
          </a:p>
        </p:txBody>
      </p:sp>
      <p:sp>
        <p:nvSpPr>
          <p:cNvPr id="5" name="Content Placeholder 4">
            <a:extLst>
              <a:ext uri="{FF2B5EF4-FFF2-40B4-BE49-F238E27FC236}">
                <a16:creationId xmlns:a16="http://schemas.microsoft.com/office/drawing/2014/main" id="{F81BA967-3620-4E5B-833A-45229757EC3F}"/>
              </a:ext>
            </a:extLst>
          </p:cNvPr>
          <p:cNvSpPr>
            <a:spLocks noGrp="1"/>
          </p:cNvSpPr>
          <p:nvPr>
            <p:ph idx="1"/>
          </p:nvPr>
        </p:nvSpPr>
        <p:spPr>
          <a:xfrm>
            <a:off x="3367466" y="1257839"/>
            <a:ext cx="5537000" cy="3943350"/>
          </a:xfrm>
        </p:spPr>
        <p:txBody>
          <a:bodyPr vert="horz" lIns="0" tIns="34290" rIns="0" bIns="34290" rtlCol="0" anchor="t">
            <a:normAutofit/>
          </a:bodyPr>
          <a:lstStyle/>
          <a:p>
            <a:pPr marL="114311" indent="-171450">
              <a:spcBef>
                <a:spcPts val="0"/>
              </a:spcBef>
              <a:spcAft>
                <a:spcPts val="450"/>
              </a:spcAft>
              <a:buFont typeface="Arial" panose="020B0604020202020204" pitchFamily="34" charset="0"/>
              <a:buChar char="•"/>
            </a:pPr>
            <a:r>
              <a:rPr lang="en-US" sz="1650" b="1" dirty="0">
                <a:solidFill>
                  <a:schemeClr val="tx1"/>
                </a:solidFill>
              </a:rPr>
              <a:t>Addresses PWSD Supply Gap</a:t>
            </a:r>
          </a:p>
          <a:p>
            <a:pPr marL="571500" lvl="1" indent="-171450">
              <a:spcAft>
                <a:spcPts val="450"/>
              </a:spcAft>
              <a:buFont typeface="Arial" panose="020B0604020202020204" pitchFamily="34" charset="0"/>
              <a:buChar char="•"/>
            </a:pPr>
            <a:r>
              <a:rPr lang="en-US" sz="1650" dirty="0">
                <a:solidFill>
                  <a:schemeClr val="tx1"/>
                </a:solidFill>
              </a:rPr>
              <a:t>75% Renewable by 2035</a:t>
            </a:r>
          </a:p>
          <a:p>
            <a:pPr marL="571500" lvl="1" indent="-171450">
              <a:spcAft>
                <a:spcPts val="450"/>
              </a:spcAft>
              <a:buFont typeface="Arial" panose="020B0604020202020204" pitchFamily="34" charset="0"/>
              <a:buChar char="•"/>
            </a:pPr>
            <a:r>
              <a:rPr lang="en-US" sz="1650" dirty="0">
                <a:solidFill>
                  <a:schemeClr val="tx1"/>
                </a:solidFill>
              </a:rPr>
              <a:t>Demand shortage in 2035-2040</a:t>
            </a:r>
          </a:p>
          <a:p>
            <a:pPr marL="114311" indent="-171450">
              <a:spcBef>
                <a:spcPts val="0"/>
              </a:spcBef>
              <a:spcAft>
                <a:spcPts val="450"/>
              </a:spcAft>
              <a:buFont typeface="Arial" panose="020B0604020202020204" pitchFamily="34" charset="0"/>
              <a:buChar char="•"/>
            </a:pPr>
            <a:r>
              <a:rPr lang="en-US" sz="1650" b="1" dirty="0">
                <a:solidFill>
                  <a:schemeClr val="tx1"/>
                </a:solidFill>
              </a:rPr>
              <a:t>Avoids “Buy and Dry”</a:t>
            </a:r>
          </a:p>
          <a:p>
            <a:pPr marL="571500" lvl="1" indent="-171450">
              <a:spcAft>
                <a:spcPts val="450"/>
              </a:spcAft>
              <a:buFont typeface="Arial" panose="020B0604020202020204" pitchFamily="34" charset="0"/>
              <a:buChar char="•"/>
            </a:pPr>
            <a:r>
              <a:rPr lang="en-US" sz="1650" dirty="0">
                <a:solidFill>
                  <a:schemeClr val="tx1"/>
                </a:solidFill>
              </a:rPr>
              <a:t>Optimizes available water</a:t>
            </a:r>
          </a:p>
          <a:p>
            <a:pPr marL="571500" lvl="1" indent="-171450">
              <a:spcAft>
                <a:spcPts val="450"/>
              </a:spcAft>
              <a:buFont typeface="Arial" panose="020B0604020202020204" pitchFamily="34" charset="0"/>
              <a:buChar char="•"/>
            </a:pPr>
            <a:r>
              <a:rPr lang="en-US" sz="1650" dirty="0">
                <a:solidFill>
                  <a:schemeClr val="tx1"/>
                </a:solidFill>
              </a:rPr>
              <a:t>Sets parameters for Municipal/ Agricultural partnership</a:t>
            </a:r>
          </a:p>
          <a:p>
            <a:pPr marL="571500" lvl="1" indent="-171450">
              <a:spcAft>
                <a:spcPts val="450"/>
              </a:spcAft>
              <a:buFont typeface="Arial" panose="020B0604020202020204" pitchFamily="34" charset="0"/>
              <a:buChar char="•"/>
            </a:pPr>
            <a:r>
              <a:rPr lang="en-US" sz="1650" dirty="0">
                <a:solidFill>
                  <a:schemeClr val="tx1"/>
                </a:solidFill>
              </a:rPr>
              <a:t>Establishes guidelines "types of water" in system</a:t>
            </a:r>
          </a:p>
          <a:p>
            <a:pPr marL="114311" indent="-171450">
              <a:spcBef>
                <a:spcPts val="0"/>
              </a:spcBef>
              <a:spcAft>
                <a:spcPts val="450"/>
              </a:spcAft>
              <a:buFont typeface="Arial" panose="020B0604020202020204" pitchFamily="34" charset="0"/>
              <a:buChar char="•"/>
            </a:pPr>
            <a:r>
              <a:rPr lang="en-US" sz="1650" b="1" dirty="0">
                <a:solidFill>
                  <a:schemeClr val="tx1"/>
                </a:solidFill>
              </a:rPr>
              <a:t>Provides Additional LSPWCD Water Supply</a:t>
            </a:r>
          </a:p>
          <a:p>
            <a:pPr marL="571500" lvl="1" indent="-171450">
              <a:spcAft>
                <a:spcPts val="450"/>
              </a:spcAft>
              <a:buFont typeface="Arial" panose="020B0604020202020204" pitchFamily="34" charset="0"/>
              <a:buChar char="•"/>
            </a:pPr>
            <a:r>
              <a:rPr lang="en-US" sz="1650" dirty="0">
                <a:solidFill>
                  <a:schemeClr val="tx1"/>
                </a:solidFill>
              </a:rPr>
              <a:t>Addresses local needs</a:t>
            </a:r>
          </a:p>
          <a:p>
            <a:pPr marL="571500" lvl="1" indent="-171450">
              <a:spcAft>
                <a:spcPts val="450"/>
              </a:spcAft>
              <a:buFont typeface="Arial" panose="020B0604020202020204" pitchFamily="34" charset="0"/>
              <a:buChar char="•"/>
            </a:pPr>
            <a:r>
              <a:rPr lang="en-US" sz="1650" dirty="0">
                <a:solidFill>
                  <a:schemeClr val="tx1"/>
                </a:solidFill>
              </a:rPr>
              <a:t>Develops critical habitat</a:t>
            </a:r>
          </a:p>
          <a:p>
            <a:pPr marL="114311" indent="-171450">
              <a:spcBef>
                <a:spcPts val="0"/>
              </a:spcBef>
              <a:spcAft>
                <a:spcPts val="450"/>
              </a:spcAft>
              <a:buFont typeface="Arial" panose="020B0604020202020204" pitchFamily="34" charset="0"/>
              <a:buChar char="•"/>
            </a:pPr>
            <a:r>
              <a:rPr lang="en-US" sz="1650" b="1" dirty="0">
                <a:solidFill>
                  <a:schemeClr val="tx1"/>
                </a:solidFill>
              </a:rPr>
              <a:t>Optimizes Existing Infrastructure</a:t>
            </a:r>
            <a:endParaRPr lang="en-US" b="1" dirty="0">
              <a:solidFill>
                <a:schemeClr val="tx1"/>
              </a:solidFill>
            </a:endParaRPr>
          </a:p>
          <a:p>
            <a:endParaRPr lang="en-US" dirty="0"/>
          </a:p>
        </p:txBody>
      </p:sp>
      <p:sp>
        <p:nvSpPr>
          <p:cNvPr id="6" name="Text Placeholder 5">
            <a:extLst>
              <a:ext uri="{FF2B5EF4-FFF2-40B4-BE49-F238E27FC236}">
                <a16:creationId xmlns:a16="http://schemas.microsoft.com/office/drawing/2014/main" id="{F0C7C41F-621B-46E9-B213-0705FD9376B7}"/>
              </a:ext>
            </a:extLst>
          </p:cNvPr>
          <p:cNvSpPr>
            <a:spLocks noGrp="1"/>
          </p:cNvSpPr>
          <p:nvPr>
            <p:ph type="body" sz="half" idx="2"/>
          </p:nvPr>
        </p:nvSpPr>
        <p:spPr/>
        <p:txBody>
          <a:bodyPr/>
          <a:lstStyle/>
          <a:p>
            <a:r>
              <a:rPr lang="en-US" dirty="0"/>
              <a:t>Benefitting both worlds</a:t>
            </a:r>
          </a:p>
        </p:txBody>
      </p:sp>
      <p:cxnSp>
        <p:nvCxnSpPr>
          <p:cNvPr id="10" name="Straight Connector 9">
            <a:extLst>
              <a:ext uri="{FF2B5EF4-FFF2-40B4-BE49-F238E27FC236}">
                <a16:creationId xmlns:a16="http://schemas.microsoft.com/office/drawing/2014/main" id="{92D7C570-D0D9-4E50-A623-1CC21E9906C9}"/>
              </a:ext>
            </a:extLst>
          </p:cNvPr>
          <p:cNvCxnSpPr/>
          <p:nvPr/>
        </p:nvCxnSpPr>
        <p:spPr>
          <a:xfrm>
            <a:off x="342900" y="3017519"/>
            <a:ext cx="24003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D20D3B9-BB43-4F87-BF16-E08B6FD9CF27}"/>
              </a:ext>
            </a:extLst>
          </p:cNvPr>
          <p:cNvPicPr>
            <a:picLocks noChangeAspect="1"/>
          </p:cNvPicPr>
          <p:nvPr/>
        </p:nvPicPr>
        <p:blipFill rotWithShape="1">
          <a:blip r:embed="rId3"/>
          <a:srcRect l="16866" t="24882" r="13749" b="-15825"/>
          <a:stretch/>
        </p:blipFill>
        <p:spPr>
          <a:xfrm>
            <a:off x="239535" y="3976082"/>
            <a:ext cx="2573281" cy="1902032"/>
          </a:xfrm>
          <a:prstGeom prst="rect">
            <a:avLst/>
          </a:prstGeom>
        </p:spPr>
      </p:pic>
      <p:pic>
        <p:nvPicPr>
          <p:cNvPr id="13" name="Picture 12">
            <a:extLst>
              <a:ext uri="{FF2B5EF4-FFF2-40B4-BE49-F238E27FC236}">
                <a16:creationId xmlns:a16="http://schemas.microsoft.com/office/drawing/2014/main" id="{F8B0608B-61C5-43B2-AC0A-746FE64E8E0A}"/>
              </a:ext>
            </a:extLst>
          </p:cNvPr>
          <p:cNvPicPr/>
          <p:nvPr/>
        </p:nvPicPr>
        <p:blipFill>
          <a:blip r:embed="rId4"/>
          <a:stretch>
            <a:fillRect/>
          </a:stretch>
        </p:blipFill>
        <p:spPr>
          <a:xfrm>
            <a:off x="3818372" y="5028034"/>
            <a:ext cx="2045918" cy="572127"/>
          </a:xfrm>
          <a:prstGeom prst="rect">
            <a:avLst/>
          </a:prstGeom>
          <a:noFill/>
        </p:spPr>
      </p:pic>
      <p:pic>
        <p:nvPicPr>
          <p:cNvPr id="14" name="Picture 13">
            <a:extLst>
              <a:ext uri="{FF2B5EF4-FFF2-40B4-BE49-F238E27FC236}">
                <a16:creationId xmlns:a16="http://schemas.microsoft.com/office/drawing/2014/main" id="{E5DBC0F1-CC6F-47C9-AED9-621EC49B45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8717" y="4658376"/>
            <a:ext cx="1508318" cy="1311442"/>
          </a:xfrm>
          <a:prstGeom prst="rect">
            <a:avLst/>
          </a:prstGeom>
          <a:noFill/>
        </p:spPr>
      </p:pic>
    </p:spTree>
    <p:extLst>
      <p:ext uri="{BB962C8B-B14F-4D97-AF65-F5344CB8AC3E}">
        <p14:creationId xmlns:p14="http://schemas.microsoft.com/office/powerpoint/2010/main" val="2839264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E8BB256-BC44-4DFD-B70B-843BA8CCEEC4}"/>
              </a:ext>
            </a:extLst>
          </p:cNvPr>
          <p:cNvGrpSpPr/>
          <p:nvPr/>
        </p:nvGrpSpPr>
        <p:grpSpPr>
          <a:xfrm>
            <a:off x="1328694" y="1609675"/>
            <a:ext cx="6486612" cy="3253961"/>
            <a:chOff x="1467177" y="916025"/>
            <a:chExt cx="8648816" cy="4338615"/>
          </a:xfrm>
        </p:grpSpPr>
        <p:sp>
          <p:nvSpPr>
            <p:cNvPr id="2" name="TextBox 1">
              <a:extLst>
                <a:ext uri="{FF2B5EF4-FFF2-40B4-BE49-F238E27FC236}">
                  <a16:creationId xmlns:a16="http://schemas.microsoft.com/office/drawing/2014/main" id="{F1FDBD43-FC38-48D3-8C8D-0E285DDCBAB6}"/>
                </a:ext>
              </a:extLst>
            </p:cNvPr>
            <p:cNvSpPr txBox="1"/>
            <p:nvPr/>
          </p:nvSpPr>
          <p:spPr>
            <a:xfrm>
              <a:off x="1551793" y="916025"/>
              <a:ext cx="8564200" cy="2585323"/>
            </a:xfrm>
            <a:prstGeom prst="rect">
              <a:avLst/>
            </a:prstGeom>
            <a:noFill/>
            <a:effectLst/>
          </p:spPr>
          <p:txBody>
            <a:bodyPr wrap="square" rtlCol="0">
              <a:spAutoFit/>
              <a:scene3d>
                <a:camera prst="orthographicFront">
                  <a:rot lat="0" lon="0" rev="0"/>
                </a:camera>
                <a:lightRig rig="threePt" dir="t"/>
              </a:scene3d>
            </a:bodyPr>
            <a:lstStyle/>
            <a:p>
              <a:pPr algn="ctr" defTabSz="685800" eaLnBrk="1" fontAlgn="auto" hangingPunct="1">
                <a:spcBef>
                  <a:spcPts val="0"/>
                </a:spcBef>
                <a:spcAft>
                  <a:spcPts val="0"/>
                </a:spcAft>
                <a:defRPr/>
              </a:pPr>
              <a:r>
                <a:rPr lang="en-US" sz="6000" b="1" i="1" dirty="0">
                  <a:solidFill>
                    <a:schemeClr val="tx2">
                      <a:lumMod val="75000"/>
                    </a:schemeClr>
                  </a:solidFill>
                  <a:latin typeface="+mj-lt"/>
                  <a:ea typeface="ＭＳ Ｐゴシック" pitchFamily="34" charset="-128"/>
                </a:rPr>
                <a:t>President </a:t>
              </a:r>
            </a:p>
            <a:p>
              <a:pPr algn="ctr" defTabSz="685800" eaLnBrk="1" fontAlgn="auto" hangingPunct="1">
                <a:spcBef>
                  <a:spcPts val="0"/>
                </a:spcBef>
                <a:spcAft>
                  <a:spcPts val="0"/>
                </a:spcAft>
                <a:defRPr/>
              </a:pPr>
              <a:r>
                <a:rPr lang="en-US" sz="6000" b="1" i="1" dirty="0">
                  <a:solidFill>
                    <a:schemeClr val="tx2">
                      <a:lumMod val="75000"/>
                    </a:schemeClr>
                  </a:solidFill>
                  <a:latin typeface="+mj-lt"/>
                  <a:ea typeface="ＭＳ Ｐゴシック" pitchFamily="34" charset="-128"/>
                </a:rPr>
                <a:t>John F. Kennedy</a:t>
              </a:r>
            </a:p>
          </p:txBody>
        </p:sp>
        <p:sp>
          <p:nvSpPr>
            <p:cNvPr id="3" name="TextBox 2">
              <a:extLst>
                <a:ext uri="{FF2B5EF4-FFF2-40B4-BE49-F238E27FC236}">
                  <a16:creationId xmlns:a16="http://schemas.microsoft.com/office/drawing/2014/main" id="{776A3ED9-E9EB-425A-AED3-5A2916C500B9}"/>
                </a:ext>
              </a:extLst>
            </p:cNvPr>
            <p:cNvSpPr txBox="1"/>
            <p:nvPr/>
          </p:nvSpPr>
          <p:spPr>
            <a:xfrm>
              <a:off x="1467177" y="3684980"/>
              <a:ext cx="8648816" cy="1569660"/>
            </a:xfrm>
            <a:prstGeom prst="rect">
              <a:avLst/>
            </a:prstGeom>
            <a:noFill/>
          </p:spPr>
          <p:txBody>
            <a:bodyPr wrap="square" rtlCol="0">
              <a:spAutoFit/>
            </a:bodyPr>
            <a:lstStyle/>
            <a:p>
              <a:pPr algn="ctr" defTabSz="685800" eaLnBrk="1" fontAlgn="auto" hangingPunct="1">
                <a:spcBef>
                  <a:spcPts val="0"/>
                </a:spcBef>
                <a:spcAft>
                  <a:spcPts val="0"/>
                </a:spcAft>
                <a:defRPr/>
              </a:pPr>
              <a:r>
                <a:rPr lang="en-US" sz="3000" b="1" cap="small" spc="450" dirty="0">
                  <a:solidFill>
                    <a:srgbClr val="61A0A3"/>
                  </a:solidFill>
                  <a:effectLst>
                    <a:outerShdw blurRad="50800" dist="38100" dir="2700000" algn="tl" rotWithShape="0">
                      <a:prstClr val="black">
                        <a:alpha val="40000"/>
                      </a:prstClr>
                    </a:outerShdw>
                  </a:effectLst>
                  <a:latin typeface="Segoe UI Historic" panose="020B0502040204020203" pitchFamily="34" charset="0"/>
                  <a:ea typeface="Segoe UI Historic" panose="020B0502040204020203" pitchFamily="34" charset="0"/>
                  <a:cs typeface="Segoe UI Historic" panose="020B0502040204020203" pitchFamily="34" charset="0"/>
                </a:rPr>
                <a:t>Pueblo High School Stadium</a:t>
              </a:r>
            </a:p>
            <a:p>
              <a:pPr algn="ctr" defTabSz="685800" eaLnBrk="1" fontAlgn="auto" hangingPunct="1">
                <a:spcBef>
                  <a:spcPts val="0"/>
                </a:spcBef>
                <a:spcAft>
                  <a:spcPts val="0"/>
                </a:spcAft>
                <a:defRPr/>
              </a:pPr>
              <a:r>
                <a:rPr lang="en-US" sz="2700" b="1" cap="small" spc="450" dirty="0">
                  <a:solidFill>
                    <a:srgbClr val="61A0A3"/>
                  </a:solidFill>
                  <a:effectLst>
                    <a:outerShdw blurRad="50800" dist="38100" dir="2700000" algn="tl" rotWithShape="0">
                      <a:prstClr val="black">
                        <a:alpha val="40000"/>
                      </a:prstClr>
                    </a:outerShdw>
                  </a:effectLst>
                  <a:latin typeface="Segoe UI Historic" panose="020B0502040204020203" pitchFamily="34" charset="0"/>
                  <a:ea typeface="Segoe UI Historic" panose="020B0502040204020203" pitchFamily="34" charset="0"/>
                  <a:cs typeface="Segoe UI Historic" panose="020B0502040204020203" pitchFamily="34" charset="0"/>
                </a:rPr>
                <a:t>August 17, 1962</a:t>
              </a:r>
            </a:p>
            <a:p>
              <a:pPr defTabSz="685800" eaLnBrk="1" fontAlgn="auto" hangingPunct="1">
                <a:spcBef>
                  <a:spcPts val="0"/>
                </a:spcBef>
                <a:spcAft>
                  <a:spcPts val="0"/>
                </a:spcAft>
                <a:defRPr/>
              </a:pPr>
              <a:endParaRPr lang="en-US" sz="1350" dirty="0">
                <a:solidFill>
                  <a:prstClr val="black"/>
                </a:solidFill>
                <a:latin typeface="Calibri" panose="020F0502020204030204"/>
                <a:ea typeface="+mn-ea"/>
              </a:endParaRPr>
            </a:p>
          </p:txBody>
        </p:sp>
      </p:grpSp>
    </p:spTree>
    <p:extLst>
      <p:ext uri="{BB962C8B-B14F-4D97-AF65-F5344CB8AC3E}">
        <p14:creationId xmlns:p14="http://schemas.microsoft.com/office/powerpoint/2010/main" val="3906890044"/>
      </p:ext>
    </p:extLst>
  </p:cSld>
  <p:clrMapOvr>
    <a:masterClrMapping/>
  </p:clrMapOvr>
  <mc:AlternateContent xmlns:mc="http://schemas.openxmlformats.org/markup-compatibility/2006" xmlns:p14="http://schemas.microsoft.com/office/powerpoint/2010/main">
    <mc:Choice Requires="p14">
      <p:transition spd="slow" p14:dur="3400" advClick="0" advTm="2000">
        <p14:reveal/>
      </p:transition>
    </mc:Choice>
    <mc:Fallback xmlns="">
      <p:transition spd="slow" advClick="0" advTm="2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sz="3600" dirty="0">
                <a:latin typeface="Arial Rounded MT Bold" panose="020F0704030504030204" pitchFamily="34" charset="0"/>
              </a:rPr>
              <a:t>Who We Are</a:t>
            </a:r>
          </a:p>
        </p:txBody>
      </p:sp>
      <p:sp>
        <p:nvSpPr>
          <p:cNvPr id="5" name="Slide Number Placeholder 4"/>
          <p:cNvSpPr>
            <a:spLocks noGrp="1"/>
          </p:cNvSpPr>
          <p:nvPr>
            <p:ph type="sldNum" sz="quarter" idx="12"/>
          </p:nvPr>
        </p:nvSpPr>
        <p:spPr/>
        <p:txBody>
          <a:bodyPr/>
          <a:lstStyle/>
          <a:p>
            <a:pPr>
              <a:defRPr/>
            </a:pPr>
            <a:fld id="{9EE55103-0A59-4F29-8CBC-1B9D023A5E1A}" type="slidenum">
              <a:rPr lang="en-US" smtClean="0"/>
              <a:pPr>
                <a:defRPr/>
              </a:pPr>
              <a:t>2</a:t>
            </a:fld>
            <a:endParaRPr lang="en-US" dirty="0"/>
          </a:p>
        </p:txBody>
      </p:sp>
      <p:sp>
        <p:nvSpPr>
          <p:cNvPr id="6" name="Content Placeholder 3"/>
          <p:cNvSpPr txBox="1">
            <a:spLocks/>
          </p:cNvSpPr>
          <p:nvPr/>
        </p:nvSpPr>
        <p:spPr bwMode="auto">
          <a:xfrm>
            <a:off x="179829" y="1726672"/>
            <a:ext cx="3123841" cy="42714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lnSpcReduction="10000"/>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anose="020B0600070205080204" pitchFamily="34" charset="-128"/>
                <a:cs typeface="MS PGothic"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anose="020B0600070205080204" pitchFamily="34" charset="-128"/>
                <a:cs typeface="MS PGothic"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anose="020B0600070205080204" pitchFamily="34" charset="-128"/>
                <a:cs typeface="MS PGothic"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0"/>
              </a:spcAft>
              <a:tabLst>
                <a:tab pos="773113" algn="l"/>
              </a:tabLst>
              <a:defRPr/>
            </a:pPr>
            <a:r>
              <a:rPr lang="en-US" sz="2400" dirty="0">
                <a:solidFill>
                  <a:schemeClr val="tx1">
                    <a:lumMod val="85000"/>
                    <a:lumOff val="15000"/>
                  </a:schemeClr>
                </a:solidFill>
                <a:cs typeface="Futura Condensed" charset="0"/>
              </a:rPr>
              <a:t>14 Members</a:t>
            </a:r>
          </a:p>
          <a:p>
            <a:pPr>
              <a:spcBef>
                <a:spcPts val="0"/>
              </a:spcBef>
              <a:spcAft>
                <a:spcPts val="0"/>
              </a:spcAft>
              <a:tabLst>
                <a:tab pos="773113" algn="l"/>
              </a:tabLst>
              <a:defRPr/>
            </a:pPr>
            <a:endParaRPr lang="en-US" sz="2400" dirty="0">
              <a:solidFill>
                <a:schemeClr val="tx1">
                  <a:lumMod val="85000"/>
                  <a:lumOff val="15000"/>
                </a:schemeClr>
              </a:solidFill>
              <a:cs typeface="Futura Condensed" charset="0"/>
            </a:endParaRPr>
          </a:p>
          <a:p>
            <a:pPr>
              <a:spcBef>
                <a:spcPts val="0"/>
              </a:spcBef>
              <a:spcAft>
                <a:spcPts val="0"/>
              </a:spcAft>
              <a:tabLst>
                <a:tab pos="773113" algn="l"/>
              </a:tabLst>
              <a:defRPr/>
            </a:pPr>
            <a:r>
              <a:rPr lang="en-US" sz="2400" dirty="0">
                <a:solidFill>
                  <a:schemeClr val="tx1">
                    <a:lumMod val="85000"/>
                    <a:lumOff val="15000"/>
                  </a:schemeClr>
                </a:solidFill>
                <a:cs typeface="Futura Condensed" charset="0"/>
              </a:rPr>
              <a:t>Serve 350,000 people</a:t>
            </a:r>
          </a:p>
          <a:p>
            <a:pPr>
              <a:spcBef>
                <a:spcPts val="0"/>
              </a:spcBef>
              <a:spcAft>
                <a:spcPts val="0"/>
              </a:spcAft>
              <a:tabLst>
                <a:tab pos="773113" algn="l"/>
              </a:tabLst>
              <a:defRPr/>
            </a:pPr>
            <a:endParaRPr lang="en-US" sz="2400" dirty="0">
              <a:solidFill>
                <a:schemeClr val="tx1">
                  <a:lumMod val="85000"/>
                  <a:lumOff val="15000"/>
                </a:schemeClr>
              </a:solidFill>
              <a:cs typeface="Futura Condensed" charset="0"/>
            </a:endParaRPr>
          </a:p>
          <a:p>
            <a:pPr>
              <a:spcBef>
                <a:spcPts val="0"/>
              </a:spcBef>
              <a:spcAft>
                <a:spcPts val="0"/>
              </a:spcAft>
              <a:tabLst>
                <a:tab pos="773113" algn="l"/>
              </a:tabLst>
              <a:defRPr/>
            </a:pPr>
            <a:r>
              <a:rPr lang="en-US" sz="2400" dirty="0">
                <a:solidFill>
                  <a:schemeClr val="tx1">
                    <a:lumMod val="85000"/>
                    <a:lumOff val="15000"/>
                  </a:schemeClr>
                </a:solidFill>
                <a:cs typeface="Futura Condensed" charset="0"/>
              </a:rPr>
              <a:t>Projected to serve 600,000 people by 2050</a:t>
            </a:r>
          </a:p>
          <a:p>
            <a:pPr lvl="1">
              <a:spcBef>
                <a:spcPts val="0"/>
              </a:spcBef>
              <a:spcAft>
                <a:spcPts val="0"/>
              </a:spcAft>
              <a:tabLst>
                <a:tab pos="773113" algn="l"/>
              </a:tabLst>
              <a:defRPr/>
            </a:pPr>
            <a:r>
              <a:rPr lang="en-US" sz="2200" dirty="0">
                <a:solidFill>
                  <a:schemeClr val="tx1">
                    <a:lumMod val="85000"/>
                    <a:lumOff val="15000"/>
                  </a:schemeClr>
                </a:solidFill>
                <a:cs typeface="Futura Condensed" charset="0"/>
              </a:rPr>
              <a:t>80% of Douglas County</a:t>
            </a:r>
          </a:p>
          <a:p>
            <a:pPr lvl="1">
              <a:spcBef>
                <a:spcPts val="0"/>
              </a:spcBef>
              <a:spcAft>
                <a:spcPts val="0"/>
              </a:spcAft>
              <a:tabLst>
                <a:tab pos="773113" algn="l"/>
              </a:tabLst>
              <a:defRPr/>
            </a:pPr>
            <a:r>
              <a:rPr lang="en-US" sz="2200" dirty="0">
                <a:solidFill>
                  <a:schemeClr val="tx1">
                    <a:lumMod val="85000"/>
                    <a:lumOff val="15000"/>
                  </a:schemeClr>
                </a:solidFill>
                <a:cs typeface="Futura Condensed" charset="0"/>
              </a:rPr>
              <a:t>10% of Arapahoe County</a:t>
            </a: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303670" y="1485186"/>
            <a:ext cx="5840330" cy="451298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509572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7A3475C7-6C2B-4A92-9133-BBD37D45A3D8}" type="slidenum">
              <a:rPr lang="en-US"/>
              <a:pPr>
                <a:defRPr/>
              </a:pPr>
              <a:t>3</a:t>
            </a:fld>
            <a:endParaRPr lang="en-US" dirty="0"/>
          </a:p>
        </p:txBody>
      </p:sp>
      <p:sp>
        <p:nvSpPr>
          <p:cNvPr id="5" name="Content Placeholder 2"/>
          <p:cNvSpPr>
            <a:spLocks noGrp="1"/>
          </p:cNvSpPr>
          <p:nvPr>
            <p:ph sz="half" idx="1"/>
          </p:nvPr>
        </p:nvSpPr>
        <p:spPr>
          <a:xfrm>
            <a:off x="576388" y="3494785"/>
            <a:ext cx="7991224" cy="1957748"/>
          </a:xfrm>
        </p:spPr>
        <p:txBody>
          <a:bodyPr>
            <a:normAutofit lnSpcReduction="10000"/>
          </a:bodyPr>
          <a:lstStyle/>
          <a:p>
            <a:pPr marL="0" indent="0" eaLnBrk="1" hangingPunct="1">
              <a:buNone/>
            </a:pPr>
            <a:r>
              <a:rPr lang="en-US" sz="2400" dirty="0">
                <a:solidFill>
                  <a:schemeClr val="tx1">
                    <a:lumMod val="85000"/>
                    <a:lumOff val="15000"/>
                  </a:schemeClr>
                </a:solidFill>
                <a:latin typeface="Arial Rounded MT Bold" panose="020F0704030504030204" pitchFamily="34" charset="0"/>
              </a:rPr>
              <a:t>“We don’t even know where to begin,” Pena said –Rocky Mountain News, March 25 1989</a:t>
            </a:r>
          </a:p>
          <a:p>
            <a:pPr marL="0" indent="0" eaLnBrk="1" hangingPunct="1">
              <a:buNone/>
            </a:pPr>
            <a:endParaRPr lang="en-US" sz="2400" dirty="0">
              <a:solidFill>
                <a:schemeClr val="tx1">
                  <a:lumMod val="85000"/>
                  <a:lumOff val="15000"/>
                </a:schemeClr>
              </a:solidFill>
              <a:latin typeface="Arial Rounded MT Bold" panose="020F0704030504030204" pitchFamily="34" charset="0"/>
            </a:endParaRPr>
          </a:p>
          <a:p>
            <a:pPr marL="0" indent="0" eaLnBrk="1" hangingPunct="1">
              <a:buNone/>
            </a:pPr>
            <a:r>
              <a:rPr lang="en-US" sz="2400" dirty="0">
                <a:solidFill>
                  <a:schemeClr val="tx1">
                    <a:lumMod val="85000"/>
                    <a:lumOff val="15000"/>
                  </a:schemeClr>
                </a:solidFill>
                <a:latin typeface="Arial Rounded MT Bold" panose="020F0704030504030204" pitchFamily="34" charset="0"/>
                <a:cs typeface="Shruti" panose="020B0502040204020203" pitchFamily="34" charset="0"/>
              </a:rPr>
              <a:t>“We’re not able to meet our infrastructure needs.” –Metropolitan Water Providers</a:t>
            </a:r>
          </a:p>
          <a:p>
            <a:pPr marL="0" indent="0" eaLnBrk="1" hangingPunct="1">
              <a:buNone/>
            </a:pPr>
            <a:endParaRPr lang="en-US" sz="2000" dirty="0">
              <a:latin typeface="Franklin Gothic Medium" panose="020B0603020102020204" pitchFamily="34" charset="0"/>
            </a:endParaRPr>
          </a:p>
          <a:p>
            <a:pPr marL="0" indent="0" eaLnBrk="1" hangingPunct="1">
              <a:buNone/>
            </a:pPr>
            <a:endParaRPr lang="en-US" sz="2000" dirty="0">
              <a:latin typeface="Franklin Gothic Medium" panose="020B0603020102020204" pitchFamily="34" charset="0"/>
            </a:endParaRPr>
          </a:p>
          <a:p>
            <a:pPr marL="0" indent="0" eaLnBrk="1" hangingPunct="1">
              <a:buNone/>
            </a:pPr>
            <a:endParaRPr lang="en-US" sz="2000" dirty="0">
              <a:latin typeface="Franklin Gothic Medium" panose="020B0603020102020204" pitchFamily="34" charset="0"/>
            </a:endParaRPr>
          </a:p>
          <a:p>
            <a:pPr marL="0" indent="0" eaLnBrk="1" hangingPunct="1">
              <a:buNone/>
            </a:pP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8912">
            <a:off x="451350" y="1784345"/>
            <a:ext cx="3754465" cy="1342456"/>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stretch>
            <a:fillRect/>
          </a:stretch>
        </p:blipFill>
        <p:spPr>
          <a:xfrm rot="873599">
            <a:off x="4023093" y="1520216"/>
            <a:ext cx="4462959" cy="1245070"/>
          </a:xfrm>
          <a:prstGeom prst="rect">
            <a:avLst/>
          </a:prstGeom>
          <a:ln>
            <a:noFill/>
          </a:ln>
          <a:effectLst>
            <a:outerShdw blurRad="292100" dist="139700" dir="2700000" algn="tl" rotWithShape="0">
              <a:srgbClr val="333333">
                <a:alpha val="65000"/>
              </a:srgbClr>
            </a:outerShdw>
          </a:effectLst>
        </p:spPr>
      </p:pic>
      <p:sp>
        <p:nvSpPr>
          <p:cNvPr id="8" name="Title 1"/>
          <p:cNvSpPr>
            <a:spLocks noGrp="1"/>
          </p:cNvSpPr>
          <p:nvPr>
            <p:ph type="title"/>
          </p:nvPr>
        </p:nvSpPr>
        <p:spPr>
          <a:xfrm>
            <a:off x="457200" y="274638"/>
            <a:ext cx="8229600" cy="1143000"/>
          </a:xfrm>
        </p:spPr>
        <p:txBody>
          <a:bodyPr/>
          <a:lstStyle/>
          <a:p>
            <a:pPr algn="r"/>
            <a:r>
              <a:rPr lang="en-US" sz="3600" dirty="0">
                <a:latin typeface="Arial Rounded MT Bold" panose="020F0704030504030204" pitchFamily="34" charset="0"/>
              </a:rPr>
              <a:t>Flashback</a:t>
            </a:r>
          </a:p>
        </p:txBody>
      </p:sp>
    </p:spTree>
    <p:extLst>
      <p:ext uri="{BB962C8B-B14F-4D97-AF65-F5344CB8AC3E}">
        <p14:creationId xmlns:p14="http://schemas.microsoft.com/office/powerpoint/2010/main" val="436540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6" descr="Denver Basin Aquifer location map.jpg"/>
          <p:cNvPicPr>
            <a:picLocks noChangeAspect="1"/>
          </p:cNvPicPr>
          <p:nvPr/>
        </p:nvPicPr>
        <p:blipFill>
          <a:blip r:embed="rId3"/>
          <a:srcRect/>
          <a:stretch>
            <a:fillRect/>
          </a:stretch>
        </p:blipFill>
        <p:spPr bwMode="auto">
          <a:xfrm>
            <a:off x="3740150" y="0"/>
            <a:ext cx="5403850" cy="6858000"/>
          </a:xfrm>
          <a:prstGeom prst="rect">
            <a:avLst/>
          </a:prstGeom>
          <a:noFill/>
          <a:ln w="9525">
            <a:noFill/>
            <a:miter lim="800000"/>
            <a:headEnd/>
            <a:tailEnd/>
          </a:ln>
        </p:spPr>
      </p:pic>
      <p:sp>
        <p:nvSpPr>
          <p:cNvPr id="130052" name="Rectangle 3"/>
          <p:cNvSpPr txBox="1">
            <a:spLocks noChangeArrowheads="1"/>
          </p:cNvSpPr>
          <p:nvPr/>
        </p:nvSpPr>
        <p:spPr bwMode="auto">
          <a:xfrm>
            <a:off x="328705" y="1350938"/>
            <a:ext cx="3411445" cy="2897186"/>
          </a:xfrm>
          <a:prstGeom prst="rect">
            <a:avLst/>
          </a:prstGeom>
          <a:noFill/>
          <a:ln>
            <a:noFill/>
          </a:ln>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5969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spcBef>
                <a:spcPts val="0"/>
              </a:spcBef>
              <a:buFont typeface="Arial" charset="0"/>
              <a:buNone/>
              <a:defRPr/>
            </a:pPr>
            <a:r>
              <a:rPr lang="en-US" dirty="0">
                <a:solidFill>
                  <a:schemeClr val="tx1">
                    <a:lumMod val="85000"/>
                    <a:lumOff val="15000"/>
                  </a:schemeClr>
                </a:solidFill>
                <a:latin typeface="Arial Rounded MT Bold" panose="020F0704030504030204" pitchFamily="34" charset="0"/>
                <a:ea typeface="ヒラギノ角ゴ ProN W3" charset="0"/>
                <a:cs typeface="Arial Black"/>
              </a:rPr>
              <a:t>Denver Basin </a:t>
            </a:r>
          </a:p>
          <a:p>
            <a:pPr defTabSz="914400" eaLnBrk="1" hangingPunct="1">
              <a:spcBef>
                <a:spcPts val="0"/>
              </a:spcBef>
              <a:buFont typeface="Arial" charset="0"/>
              <a:buNone/>
              <a:defRPr/>
            </a:pPr>
            <a:r>
              <a:rPr lang="en-US" dirty="0">
                <a:solidFill>
                  <a:schemeClr val="tx1">
                    <a:lumMod val="85000"/>
                    <a:lumOff val="15000"/>
                  </a:schemeClr>
                </a:solidFill>
                <a:latin typeface="Arial Rounded MT Bold" panose="020F0704030504030204" pitchFamily="34" charset="0"/>
                <a:ea typeface="ヒラギノ角ゴ ProN W3" charset="0"/>
                <a:cs typeface="Arial Black"/>
              </a:rPr>
              <a:t>Aquifer System:</a:t>
            </a:r>
          </a:p>
          <a:p>
            <a:pPr defTabSz="914400" eaLnBrk="1" hangingPunct="1">
              <a:spcBef>
                <a:spcPts val="0"/>
              </a:spcBef>
              <a:buFont typeface="Arial" charset="0"/>
              <a:buNone/>
              <a:defRPr/>
            </a:pPr>
            <a:endParaRPr lang="en-US" dirty="0">
              <a:solidFill>
                <a:schemeClr val="tx1">
                  <a:lumMod val="85000"/>
                  <a:lumOff val="15000"/>
                </a:schemeClr>
              </a:solidFill>
              <a:latin typeface="Arial Rounded MT Bold" panose="020F0704030504030204" pitchFamily="34" charset="0"/>
              <a:ea typeface="ヒラギノ角ゴ ProN W3" charset="0"/>
              <a:cs typeface="Arial Black"/>
            </a:endParaRPr>
          </a:p>
          <a:p>
            <a:pPr defTabSz="914400" eaLnBrk="1" hangingPunct="1">
              <a:spcBef>
                <a:spcPts val="0"/>
              </a:spcBef>
              <a:buFont typeface="Arial" panose="020B0604020202020204" pitchFamily="34" charset="0"/>
              <a:buChar char="•"/>
              <a:defRPr/>
            </a:pPr>
            <a:r>
              <a:rPr lang="en-US" dirty="0">
                <a:solidFill>
                  <a:schemeClr val="tx1">
                    <a:lumMod val="85000"/>
                    <a:lumOff val="15000"/>
                  </a:schemeClr>
                </a:solidFill>
                <a:latin typeface="+mn-lt"/>
                <a:ea typeface="ヒラギノ角ゴ ProN W3" charset="0"/>
                <a:cs typeface="Arial Black"/>
              </a:rPr>
              <a:t>Great water quality</a:t>
            </a:r>
          </a:p>
          <a:p>
            <a:pPr defTabSz="914400" eaLnBrk="1" hangingPunct="1">
              <a:spcBef>
                <a:spcPts val="0"/>
              </a:spcBef>
              <a:buFont typeface="Arial" charset="0"/>
              <a:buNone/>
              <a:defRPr/>
            </a:pPr>
            <a:endParaRPr lang="en-US" dirty="0">
              <a:solidFill>
                <a:schemeClr val="tx1">
                  <a:lumMod val="85000"/>
                  <a:lumOff val="15000"/>
                </a:schemeClr>
              </a:solidFill>
              <a:latin typeface="+mn-lt"/>
              <a:ea typeface="ヒラギノ角ゴ ProN W3" charset="0"/>
              <a:cs typeface="Arial Black"/>
            </a:endParaRPr>
          </a:p>
          <a:p>
            <a:pPr defTabSz="914400" eaLnBrk="1" hangingPunct="1">
              <a:spcBef>
                <a:spcPts val="0"/>
              </a:spcBef>
              <a:buFont typeface="Arial" panose="020B0604020202020204" pitchFamily="34" charset="0"/>
              <a:buChar char="•"/>
              <a:defRPr/>
            </a:pPr>
            <a:r>
              <a:rPr lang="en-US" dirty="0">
                <a:solidFill>
                  <a:schemeClr val="tx1">
                    <a:lumMod val="85000"/>
                    <a:lumOff val="15000"/>
                  </a:schemeClr>
                </a:solidFill>
                <a:latin typeface="+mn-lt"/>
                <a:ea typeface="ヒラギノ角ゴ ProN W3" charset="0"/>
                <a:cs typeface="Arial Black"/>
              </a:rPr>
              <a:t>But….</a:t>
            </a:r>
          </a:p>
          <a:p>
            <a:pPr marL="685800" defTabSz="914400" eaLnBrk="1" hangingPunct="1">
              <a:spcBef>
                <a:spcPct val="20000"/>
              </a:spcBef>
              <a:buFont typeface="Arial"/>
              <a:buChar char="•"/>
              <a:defRPr/>
            </a:pPr>
            <a:endParaRPr lang="en-US" sz="1600" dirty="0">
              <a:latin typeface="Arial Black"/>
              <a:ea typeface="ヒラギノ角ゴ ProN W3" charset="0"/>
              <a:cs typeface="Arial Black"/>
            </a:endParaRPr>
          </a:p>
          <a:p>
            <a:pPr marL="685800" defTabSz="914400" eaLnBrk="1" hangingPunct="1">
              <a:spcBef>
                <a:spcPct val="20000"/>
              </a:spcBef>
              <a:buFont typeface="Arial"/>
              <a:buChar char="•"/>
              <a:defRPr/>
            </a:pPr>
            <a:endParaRPr lang="en-US" sz="1600" dirty="0">
              <a:latin typeface="Arial Black"/>
              <a:ea typeface="ヒラギノ角ゴ ProN W3" charset="0"/>
              <a:cs typeface="Arial Black"/>
            </a:endParaRPr>
          </a:p>
        </p:txBody>
      </p:sp>
      <p:pic>
        <p:nvPicPr>
          <p:cNvPr id="6" name="Picture 5"/>
          <p:cNvPicPr>
            <a:picLocks noChangeAspect="1" noChangeArrowheads="1"/>
          </p:cNvPicPr>
          <p:nvPr/>
        </p:nvPicPr>
        <p:blipFill rotWithShape="1">
          <a:blip r:embed="rId4"/>
          <a:srcRect b="50540"/>
          <a:stretch/>
        </p:blipFill>
        <p:spPr bwMode="auto">
          <a:xfrm>
            <a:off x="0" y="4397837"/>
            <a:ext cx="3737361" cy="1516611"/>
          </a:xfrm>
          <a:prstGeom prst="rect">
            <a:avLst/>
          </a:prstGeom>
          <a:noFill/>
          <a:ln w="9525">
            <a:noFill/>
            <a:miter lim="800000"/>
            <a:headEnd/>
            <a:tailEnd/>
          </a:ln>
        </p:spPr>
      </p:pic>
    </p:spTree>
    <p:extLst>
      <p:ext uri="{BB962C8B-B14F-4D97-AF65-F5344CB8AC3E}">
        <p14:creationId xmlns:p14="http://schemas.microsoft.com/office/powerpoint/2010/main" val="62362167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027" descr="Headline3"/>
          <p:cNvPicPr>
            <a:picLocks noGrp="1" noChangeAspect="1" noChangeArrowheads="1"/>
          </p:cNvPicPr>
          <p:nvPr>
            <p:ph sz="quarter" idx="4294967295"/>
          </p:nvPr>
        </p:nvPicPr>
        <p:blipFill>
          <a:blip r:embed="rId3" cstate="print"/>
          <a:srcRect/>
          <a:stretch>
            <a:fillRect/>
          </a:stretch>
        </p:blipFill>
        <p:spPr>
          <a:xfrm rot="20480482">
            <a:off x="142313" y="1504563"/>
            <a:ext cx="4267200" cy="1590675"/>
          </a:xfrm>
          <a:effectLst>
            <a:outerShdw blurRad="292100" dist="139700" dir="2700000" algn="tl" rotWithShape="0">
              <a:srgbClr val="333333">
                <a:alpha val="65000"/>
              </a:srgbClr>
            </a:outerShdw>
          </a:effectLst>
        </p:spPr>
      </p:pic>
      <p:pic>
        <p:nvPicPr>
          <p:cNvPr id="26626" name="Picture 1028" descr="Headline2"/>
          <p:cNvPicPr>
            <a:picLocks noGrp="1" noChangeAspect="1" noChangeArrowheads="1"/>
          </p:cNvPicPr>
          <p:nvPr>
            <p:ph sz="half" idx="4294967295"/>
          </p:nvPr>
        </p:nvPicPr>
        <p:blipFill>
          <a:blip r:embed="rId4" cstate="print"/>
          <a:srcRect/>
          <a:stretch>
            <a:fillRect/>
          </a:stretch>
        </p:blipFill>
        <p:spPr>
          <a:xfrm>
            <a:off x="1033670" y="2970062"/>
            <a:ext cx="4034198" cy="3521684"/>
          </a:xfrm>
          <a:effectLst>
            <a:outerShdw blurRad="292100" dist="139700" dir="2700000" algn="tl" rotWithShape="0">
              <a:srgbClr val="333333">
                <a:alpha val="65000"/>
              </a:srgbClr>
            </a:outerShdw>
          </a:effectLst>
        </p:spPr>
      </p:pic>
      <p:pic>
        <p:nvPicPr>
          <p:cNvPr id="26627" name="Picture 1029" descr="Headline1"/>
          <p:cNvPicPr>
            <a:picLocks noGrp="1" noChangeAspect="1" noChangeArrowheads="1"/>
          </p:cNvPicPr>
          <p:nvPr>
            <p:ph sz="quarter" idx="4294967295"/>
          </p:nvPr>
        </p:nvPicPr>
        <p:blipFill>
          <a:blip r:embed="rId5" cstate="print"/>
          <a:srcRect/>
          <a:stretch>
            <a:fillRect/>
          </a:stretch>
        </p:blipFill>
        <p:spPr>
          <a:xfrm rot="592338">
            <a:off x="4675812" y="1489676"/>
            <a:ext cx="4373092" cy="1486981"/>
          </a:xfrm>
          <a:effectLst>
            <a:outerShdw blurRad="292100" dist="139700" dir="2700000" algn="tl" rotWithShape="0">
              <a:srgbClr val="333333">
                <a:alpha val="65000"/>
              </a:srgbClr>
            </a:outerShdw>
          </a:effectLst>
        </p:spPr>
      </p:pic>
      <p:sp>
        <p:nvSpPr>
          <p:cNvPr id="6" name="Rectangle 1026"/>
          <p:cNvSpPr txBox="1">
            <a:spLocks noChangeArrowheads="1"/>
          </p:cNvSpPr>
          <p:nvPr/>
        </p:nvSpPr>
        <p:spPr bwMode="auto">
          <a:xfrm>
            <a:off x="0" y="6395473"/>
            <a:ext cx="4296488" cy="46252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defRPr>
            </a:lvl9pPr>
          </a:lstStyle>
          <a:p>
            <a:pPr algn="l">
              <a:spcAft>
                <a:spcPts val="1200"/>
              </a:spcAft>
              <a:tabLst>
                <a:tab pos="773113" algn="l"/>
              </a:tabLst>
              <a:defRPr/>
            </a:pPr>
            <a:r>
              <a:rPr lang="en-US" sz="1600" i="1" dirty="0">
                <a:cs typeface="Futura Condensed" charset="0"/>
              </a:rPr>
              <a:t>Series from the 2003 Rocky Mountain News </a:t>
            </a:r>
          </a:p>
        </p:txBody>
      </p:sp>
      <p:sp>
        <p:nvSpPr>
          <p:cNvPr id="7" name="Content Placeholder 2"/>
          <p:cNvSpPr txBox="1">
            <a:spLocks/>
          </p:cNvSpPr>
          <p:nvPr/>
        </p:nvSpPr>
        <p:spPr>
          <a:xfrm>
            <a:off x="5263373" y="3340538"/>
            <a:ext cx="3107563" cy="3493454"/>
          </a:xfrm>
          <a:prstGeom prst="rect">
            <a:avLst/>
          </a:prstGeom>
        </p:spPr>
        <p:txBody>
          <a:bodyPr>
            <a:normAutofit/>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anose="020B0600070205080204" pitchFamily="34" charset="-128"/>
                <a:cs typeface="MS PGothic"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anose="020B0600070205080204" pitchFamily="34" charset="-128"/>
                <a:cs typeface="MS PGothic"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anose="020B0600070205080204" pitchFamily="34" charset="-128"/>
                <a:cs typeface="MS PGothic"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ts val="0"/>
              </a:spcBef>
              <a:buFont typeface="Arial" pitchFamily="34" charset="0"/>
              <a:buNone/>
            </a:pPr>
            <a:r>
              <a:rPr lang="en-US" sz="2000" dirty="0">
                <a:latin typeface="Arial Rounded MT Bold" panose="020F0704030504030204" pitchFamily="34" charset="0"/>
                <a:ea typeface="Kozuka Gothic Pr6N L" panose="020B0200000000000000" pitchFamily="34" charset="-128"/>
              </a:rPr>
              <a:t>“Should we put a warning on the front door (of new homes relying on non-replenishable groundwater) like we do cigarettes?” </a:t>
            </a:r>
          </a:p>
          <a:p>
            <a:pPr marL="0" indent="0" eaLnBrk="1" hangingPunct="1">
              <a:spcBef>
                <a:spcPts val="0"/>
              </a:spcBef>
              <a:buFont typeface="Arial" pitchFamily="34" charset="0"/>
              <a:buNone/>
            </a:pPr>
            <a:r>
              <a:rPr lang="en-US" sz="2000" dirty="0">
                <a:latin typeface="Arial Rounded MT Bold" panose="020F0704030504030204" pitchFamily="34" charset="0"/>
                <a:ea typeface="Kozuka Gothic Pr6N L" panose="020B0200000000000000" pitchFamily="34" charset="-128"/>
              </a:rPr>
              <a:t>– Gov. Roy Romer</a:t>
            </a:r>
          </a:p>
          <a:p>
            <a:pPr marL="0" indent="0" eaLnBrk="1" hangingPunct="1">
              <a:buFont typeface="Arial" pitchFamily="34" charset="0"/>
              <a:buNone/>
            </a:pPr>
            <a:endParaRPr lang="en-US" dirty="0"/>
          </a:p>
        </p:txBody>
      </p:sp>
      <p:sp>
        <p:nvSpPr>
          <p:cNvPr id="8" name="Title 1"/>
          <p:cNvSpPr txBox="1">
            <a:spLocks/>
          </p:cNvSpPr>
          <p:nvPr/>
        </p:nvSpPr>
        <p:spPr>
          <a:xfrm>
            <a:off x="457200" y="274638"/>
            <a:ext cx="8229600" cy="11430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ＭＳ Ｐゴシック" pitchFamily="34"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pitchFamily="34"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pitchFamily="34"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pitchFamily="34" charset="-128"/>
              </a:defRPr>
            </a:lvl9pPr>
          </a:lstStyle>
          <a:p>
            <a:pPr algn="r"/>
            <a:r>
              <a:rPr lang="en-US" sz="3600" dirty="0">
                <a:latin typeface="Arial Rounded MT Bold" panose="020F0704030504030204" pitchFamily="34" charset="0"/>
              </a:rPr>
              <a:t>Flashback</a:t>
            </a:r>
          </a:p>
        </p:txBody>
      </p:sp>
    </p:spTree>
    <p:extLst>
      <p:ext uri="{BB962C8B-B14F-4D97-AF65-F5344CB8AC3E}">
        <p14:creationId xmlns:p14="http://schemas.microsoft.com/office/powerpoint/2010/main" val="1995663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0253" y="2324520"/>
            <a:ext cx="3245894" cy="421439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53A7A7DF-32DD-4374-B770-B9421A2FED2B}" type="slidenum">
              <a:rPr lang="en-US" smtClean="0"/>
              <a:pPr>
                <a:defRPr/>
              </a:pPr>
              <a:t>6</a:t>
            </a:fld>
            <a:endParaRPr lang="en-US" dirty="0"/>
          </a:p>
        </p:txBody>
      </p:sp>
      <p:pic>
        <p:nvPicPr>
          <p:cNvPr id="9" name="Picture 8"/>
          <p:cNvPicPr>
            <a:picLocks noChangeAspect="1"/>
          </p:cNvPicPr>
          <p:nvPr/>
        </p:nvPicPr>
        <p:blipFill>
          <a:blip r:embed="rId4"/>
          <a:stretch>
            <a:fillRect/>
          </a:stretch>
        </p:blipFill>
        <p:spPr>
          <a:xfrm>
            <a:off x="532434" y="2239042"/>
            <a:ext cx="3321671" cy="4298633"/>
          </a:xfrm>
          <a:prstGeom prst="rect">
            <a:avLst/>
          </a:prstGeom>
        </p:spPr>
      </p:pic>
      <p:sp>
        <p:nvSpPr>
          <p:cNvPr id="12" name="TextBox 11"/>
          <p:cNvSpPr txBox="1"/>
          <p:nvPr/>
        </p:nvSpPr>
        <p:spPr>
          <a:xfrm>
            <a:off x="864493" y="980898"/>
            <a:ext cx="2515528" cy="1477328"/>
          </a:xfrm>
          <a:prstGeom prst="rect">
            <a:avLst/>
          </a:prstGeom>
          <a:noFill/>
        </p:spPr>
        <p:txBody>
          <a:bodyPr wrap="square" rtlCol="0">
            <a:spAutoFit/>
          </a:bodyPr>
          <a:lstStyle/>
          <a:p>
            <a:pPr algn="ctr"/>
            <a:r>
              <a:rPr lang="en-US" sz="2400" dirty="0">
                <a:latin typeface="Arial Rounded MT Bold" panose="020F0704030504030204" pitchFamily="34" charset="0"/>
                <a:cs typeface="Futura Condensed" charset="0"/>
              </a:rPr>
              <a:t>1999</a:t>
            </a:r>
          </a:p>
          <a:p>
            <a:pPr algn="ctr"/>
            <a:r>
              <a:rPr lang="en-US" sz="2400" dirty="0">
                <a:latin typeface="Arial Rounded MT Bold" panose="020F0704030504030204" pitchFamily="34" charset="0"/>
                <a:cs typeface="Futura Condensed" charset="0"/>
              </a:rPr>
              <a:t>Metropolitan Study</a:t>
            </a:r>
          </a:p>
          <a:p>
            <a:endParaRPr lang="en-US" dirty="0"/>
          </a:p>
        </p:txBody>
      </p:sp>
      <p:sp>
        <p:nvSpPr>
          <p:cNvPr id="13" name="TextBox 12"/>
          <p:cNvSpPr txBox="1"/>
          <p:nvPr/>
        </p:nvSpPr>
        <p:spPr>
          <a:xfrm>
            <a:off x="5036914" y="980898"/>
            <a:ext cx="3032572" cy="1477328"/>
          </a:xfrm>
          <a:prstGeom prst="rect">
            <a:avLst/>
          </a:prstGeom>
          <a:noFill/>
        </p:spPr>
        <p:txBody>
          <a:bodyPr wrap="square" rtlCol="0">
            <a:spAutoFit/>
          </a:bodyPr>
          <a:lstStyle/>
          <a:p>
            <a:pPr algn="ctr"/>
            <a:r>
              <a:rPr lang="en-US" sz="2400" dirty="0">
                <a:latin typeface="Arial Rounded MT Bold" panose="020F0704030504030204" pitchFamily="34" charset="0"/>
                <a:cs typeface="Futura Condensed" charset="0"/>
              </a:rPr>
              <a:t>2003</a:t>
            </a:r>
          </a:p>
          <a:p>
            <a:pPr algn="ctr"/>
            <a:r>
              <a:rPr lang="en-US" sz="2400" dirty="0">
                <a:latin typeface="Arial Rounded MT Bold" panose="020F0704030504030204" pitchFamily="34" charset="0"/>
                <a:cs typeface="Futura Condensed" charset="0"/>
              </a:rPr>
              <a:t>South Metro Water Supply Study</a:t>
            </a:r>
          </a:p>
          <a:p>
            <a:endParaRPr lang="en-US" dirty="0"/>
          </a:p>
        </p:txBody>
      </p:sp>
    </p:spTree>
    <p:extLst>
      <p:ext uri="{BB962C8B-B14F-4D97-AF65-F5344CB8AC3E}">
        <p14:creationId xmlns:p14="http://schemas.microsoft.com/office/powerpoint/2010/main" val="3770848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7845"/>
            <a:ext cx="8229600" cy="4258297"/>
          </a:xfrm>
        </p:spPr>
        <p:txBody>
          <a:bodyPr/>
          <a:lstStyle/>
          <a:p>
            <a:r>
              <a:rPr lang="en-US" sz="2400" dirty="0"/>
              <a:t>Goal: Shift away from nonrenewable sources of water</a:t>
            </a:r>
          </a:p>
          <a:p>
            <a:r>
              <a:rPr lang="en-US" sz="2400" dirty="0"/>
              <a:t>Plan based on three pillars</a:t>
            </a:r>
          </a:p>
          <a:p>
            <a:pPr marL="914400" lvl="1" indent="-457200">
              <a:lnSpc>
                <a:spcPct val="114000"/>
              </a:lnSpc>
              <a:spcBef>
                <a:spcPts val="0"/>
              </a:spcBef>
              <a:spcAft>
                <a:spcPts val="1000"/>
              </a:spcAft>
              <a:buFont typeface="+mj-lt"/>
              <a:buAutoNum type="arabicPeriod"/>
            </a:pPr>
            <a:r>
              <a:rPr lang="en-US" sz="2200" dirty="0"/>
              <a:t>Partnerships – Leverage relationships with each other, local governments in the region, and other water providers</a:t>
            </a:r>
          </a:p>
          <a:p>
            <a:pPr marL="914400" lvl="1" indent="-457200">
              <a:lnSpc>
                <a:spcPct val="114000"/>
              </a:lnSpc>
              <a:spcBef>
                <a:spcPts val="0"/>
              </a:spcBef>
              <a:spcAft>
                <a:spcPts val="1000"/>
              </a:spcAft>
              <a:buFont typeface="+mj-lt"/>
              <a:buAutoNum type="arabicPeriod"/>
            </a:pPr>
            <a:r>
              <a:rPr lang="en-US" sz="2200" dirty="0"/>
              <a:t>Investment – In supply and storage projects, individually and collectively</a:t>
            </a:r>
          </a:p>
          <a:p>
            <a:pPr marL="0" indent="0">
              <a:lnSpc>
                <a:spcPct val="114000"/>
              </a:lnSpc>
              <a:spcBef>
                <a:spcPts val="0"/>
              </a:spcBef>
              <a:spcAft>
                <a:spcPts val="1000"/>
              </a:spcAft>
              <a:buNone/>
            </a:pPr>
            <a:r>
              <a:rPr lang="en-US" sz="2200" dirty="0"/>
              <a:t>	3.	Efficiency – Become a leader in conservation and the efficient 		use of water</a:t>
            </a:r>
          </a:p>
        </p:txBody>
      </p:sp>
      <p:sp>
        <p:nvSpPr>
          <p:cNvPr id="4" name="Slide Number Placeholder 3"/>
          <p:cNvSpPr>
            <a:spLocks noGrp="1"/>
          </p:cNvSpPr>
          <p:nvPr>
            <p:ph type="sldNum" sz="quarter" idx="12"/>
          </p:nvPr>
        </p:nvSpPr>
        <p:spPr/>
        <p:txBody>
          <a:bodyPr/>
          <a:lstStyle/>
          <a:p>
            <a:pPr>
              <a:defRPr/>
            </a:pPr>
            <a:fld id="{BF0A831B-1B0C-4035-93AE-24A00E279AB0}" type="slidenum">
              <a:rPr lang="en-US" smtClean="0"/>
              <a:pPr>
                <a:defRPr/>
              </a:pPr>
              <a:t>7</a:t>
            </a:fld>
            <a:endParaRPr lang="en-US" dirty="0"/>
          </a:p>
        </p:txBody>
      </p:sp>
      <p:sp>
        <p:nvSpPr>
          <p:cNvPr id="5" name="Title 1"/>
          <p:cNvSpPr txBox="1">
            <a:spLocks/>
          </p:cNvSpPr>
          <p:nvPr/>
        </p:nvSpPr>
        <p:spPr>
          <a:xfrm>
            <a:off x="457200" y="274638"/>
            <a:ext cx="8229600" cy="11430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ＭＳ Ｐゴシック" pitchFamily="34"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pitchFamily="34"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pitchFamily="34"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pitchFamily="34" charset="-128"/>
              </a:defRPr>
            </a:lvl9pPr>
          </a:lstStyle>
          <a:p>
            <a:pPr algn="r"/>
            <a:r>
              <a:rPr lang="en-US" sz="3600" dirty="0">
                <a:latin typeface="Arial Rounded MT Bold" panose="020F0704030504030204" pitchFamily="34" charset="0"/>
              </a:rPr>
              <a:t>2004: </a:t>
            </a:r>
          </a:p>
          <a:p>
            <a:pPr algn="r"/>
            <a:r>
              <a:rPr lang="en-US" sz="3600" dirty="0">
                <a:latin typeface="Arial Rounded MT Bold" panose="020F0704030504030204" pitchFamily="34" charset="0"/>
              </a:rPr>
              <a:t>South Metro Water Supply Authority</a:t>
            </a:r>
          </a:p>
        </p:txBody>
      </p:sp>
    </p:spTree>
    <p:extLst>
      <p:ext uri="{BB962C8B-B14F-4D97-AF65-F5344CB8AC3E}">
        <p14:creationId xmlns:p14="http://schemas.microsoft.com/office/powerpoint/2010/main" val="3268542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5814" y="1591697"/>
            <a:ext cx="1514168" cy="196596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53A7A7DF-32DD-4374-B770-B9421A2FED2B}" type="slidenum">
              <a:rPr lang="en-US" smtClean="0"/>
              <a:pPr>
                <a:defRPr/>
              </a:pPr>
              <a:t>8</a:t>
            </a:fld>
            <a:endParaRPr lang="en-US" dirty="0"/>
          </a:p>
        </p:txBody>
      </p:sp>
      <p:pic>
        <p:nvPicPr>
          <p:cNvPr id="6" name="Picture 5"/>
          <p:cNvPicPr>
            <a:picLocks noChangeAspect="1"/>
          </p:cNvPicPr>
          <p:nvPr/>
        </p:nvPicPr>
        <p:blipFill>
          <a:blip r:embed="rId4"/>
          <a:stretch>
            <a:fillRect/>
          </a:stretch>
        </p:blipFill>
        <p:spPr>
          <a:xfrm>
            <a:off x="445331" y="4226437"/>
            <a:ext cx="1694974" cy="1962602"/>
          </a:xfrm>
          <a:prstGeom prst="rect">
            <a:avLst/>
          </a:prstGeom>
        </p:spPr>
      </p:pic>
      <p:pic>
        <p:nvPicPr>
          <p:cNvPr id="7" name="Picture 6"/>
          <p:cNvPicPr>
            <a:picLocks noChangeAspect="1"/>
          </p:cNvPicPr>
          <p:nvPr/>
        </p:nvPicPr>
        <p:blipFill>
          <a:blip r:embed="rId5"/>
          <a:stretch>
            <a:fillRect/>
          </a:stretch>
        </p:blipFill>
        <p:spPr>
          <a:xfrm>
            <a:off x="2823388" y="4243370"/>
            <a:ext cx="1539020" cy="1962603"/>
          </a:xfrm>
          <a:prstGeom prst="rect">
            <a:avLst/>
          </a:prstGeom>
        </p:spPr>
      </p:pic>
      <p:pic>
        <p:nvPicPr>
          <p:cNvPr id="8" name="Picture 7"/>
          <p:cNvPicPr>
            <a:picLocks noChangeAspect="1"/>
          </p:cNvPicPr>
          <p:nvPr/>
        </p:nvPicPr>
        <p:blipFill>
          <a:blip r:embed="rId6"/>
          <a:stretch>
            <a:fillRect/>
          </a:stretch>
        </p:blipFill>
        <p:spPr>
          <a:xfrm>
            <a:off x="4850662" y="1248529"/>
            <a:ext cx="4032912" cy="4957444"/>
          </a:xfrm>
          <a:prstGeom prst="rect">
            <a:avLst/>
          </a:prstGeom>
        </p:spPr>
      </p:pic>
      <p:pic>
        <p:nvPicPr>
          <p:cNvPr id="9" name="Picture 8"/>
          <p:cNvPicPr>
            <a:picLocks noChangeAspect="1"/>
          </p:cNvPicPr>
          <p:nvPr/>
        </p:nvPicPr>
        <p:blipFill>
          <a:blip r:embed="rId7"/>
          <a:stretch>
            <a:fillRect/>
          </a:stretch>
        </p:blipFill>
        <p:spPr>
          <a:xfrm>
            <a:off x="519036" y="1591698"/>
            <a:ext cx="1519151" cy="1965960"/>
          </a:xfrm>
          <a:prstGeom prst="rect">
            <a:avLst/>
          </a:prstGeom>
        </p:spPr>
      </p:pic>
      <p:sp>
        <p:nvSpPr>
          <p:cNvPr id="11" name="TextBox 10"/>
          <p:cNvSpPr txBox="1"/>
          <p:nvPr/>
        </p:nvSpPr>
        <p:spPr>
          <a:xfrm>
            <a:off x="5375405" y="287275"/>
            <a:ext cx="3096397" cy="1107996"/>
          </a:xfrm>
          <a:prstGeom prst="rect">
            <a:avLst/>
          </a:prstGeom>
          <a:noFill/>
        </p:spPr>
        <p:txBody>
          <a:bodyPr wrap="square" rtlCol="0">
            <a:spAutoFit/>
          </a:bodyPr>
          <a:lstStyle/>
          <a:p>
            <a:pPr algn="ctr"/>
            <a:r>
              <a:rPr lang="en-US" sz="2400" dirty="0">
                <a:latin typeface="Arial Rounded MT Bold" panose="020F0704030504030204" pitchFamily="34" charset="0"/>
                <a:cs typeface="Futura Condensed" charset="0"/>
              </a:rPr>
              <a:t>2016 </a:t>
            </a:r>
          </a:p>
          <a:p>
            <a:pPr algn="ctr"/>
            <a:r>
              <a:rPr lang="en-US" sz="2400" dirty="0">
                <a:latin typeface="Arial Rounded MT Bold" panose="020F0704030504030204" pitchFamily="34" charset="0"/>
                <a:cs typeface="Futura Condensed" charset="0"/>
              </a:rPr>
              <a:t>Master Plan Update</a:t>
            </a:r>
          </a:p>
          <a:p>
            <a:endParaRPr lang="en-US" dirty="0"/>
          </a:p>
        </p:txBody>
      </p:sp>
      <p:sp>
        <p:nvSpPr>
          <p:cNvPr id="12" name="TextBox 11"/>
          <p:cNvSpPr txBox="1"/>
          <p:nvPr/>
        </p:nvSpPr>
        <p:spPr>
          <a:xfrm>
            <a:off x="39453" y="953741"/>
            <a:ext cx="2515528" cy="923330"/>
          </a:xfrm>
          <a:prstGeom prst="rect">
            <a:avLst/>
          </a:prstGeom>
          <a:noFill/>
        </p:spPr>
        <p:txBody>
          <a:bodyPr wrap="square" rtlCol="0">
            <a:spAutoFit/>
          </a:bodyPr>
          <a:lstStyle/>
          <a:p>
            <a:pPr algn="ctr"/>
            <a:r>
              <a:rPr lang="en-US" dirty="0">
                <a:cs typeface="Futura Condensed" charset="0"/>
              </a:rPr>
              <a:t>1999</a:t>
            </a:r>
          </a:p>
          <a:p>
            <a:pPr algn="ctr"/>
            <a:r>
              <a:rPr lang="en-US" dirty="0">
                <a:cs typeface="Futura Condensed" charset="0"/>
              </a:rPr>
              <a:t>Metropolitan Study</a:t>
            </a:r>
          </a:p>
          <a:p>
            <a:endParaRPr lang="en-US" dirty="0"/>
          </a:p>
        </p:txBody>
      </p:sp>
      <p:sp>
        <p:nvSpPr>
          <p:cNvPr id="13" name="TextBox 12"/>
          <p:cNvSpPr txBox="1"/>
          <p:nvPr/>
        </p:nvSpPr>
        <p:spPr>
          <a:xfrm>
            <a:off x="2335134" y="676742"/>
            <a:ext cx="2515528" cy="1200329"/>
          </a:xfrm>
          <a:prstGeom prst="rect">
            <a:avLst/>
          </a:prstGeom>
          <a:noFill/>
        </p:spPr>
        <p:txBody>
          <a:bodyPr wrap="square" rtlCol="0">
            <a:spAutoFit/>
          </a:bodyPr>
          <a:lstStyle/>
          <a:p>
            <a:pPr algn="ctr"/>
            <a:r>
              <a:rPr lang="en-US" dirty="0">
                <a:cs typeface="Futura Condensed" charset="0"/>
              </a:rPr>
              <a:t>2003</a:t>
            </a:r>
          </a:p>
          <a:p>
            <a:pPr algn="ctr"/>
            <a:r>
              <a:rPr lang="en-US" dirty="0">
                <a:cs typeface="Futura Condensed" charset="0"/>
              </a:rPr>
              <a:t>South Metro Water Supply Study</a:t>
            </a:r>
          </a:p>
          <a:p>
            <a:endParaRPr lang="en-US" dirty="0"/>
          </a:p>
        </p:txBody>
      </p:sp>
      <p:sp>
        <p:nvSpPr>
          <p:cNvPr id="14" name="TextBox 13"/>
          <p:cNvSpPr txBox="1"/>
          <p:nvPr/>
        </p:nvSpPr>
        <p:spPr>
          <a:xfrm>
            <a:off x="35054" y="3557659"/>
            <a:ext cx="2515528" cy="984885"/>
          </a:xfrm>
          <a:prstGeom prst="rect">
            <a:avLst/>
          </a:prstGeom>
          <a:noFill/>
        </p:spPr>
        <p:txBody>
          <a:bodyPr wrap="square" rtlCol="0">
            <a:spAutoFit/>
          </a:bodyPr>
          <a:lstStyle/>
          <a:p>
            <a:pPr algn="ctr"/>
            <a:r>
              <a:rPr lang="en-US" sz="2000" dirty="0">
                <a:cs typeface="Futura Condensed" charset="0"/>
              </a:rPr>
              <a:t>2007</a:t>
            </a:r>
          </a:p>
          <a:p>
            <a:pPr algn="ctr"/>
            <a:r>
              <a:rPr lang="en-US" sz="2000" dirty="0">
                <a:cs typeface="Futura Condensed" charset="0"/>
              </a:rPr>
              <a:t>Master Plan</a:t>
            </a:r>
          </a:p>
          <a:p>
            <a:endParaRPr lang="en-US" dirty="0"/>
          </a:p>
        </p:txBody>
      </p:sp>
      <p:sp>
        <p:nvSpPr>
          <p:cNvPr id="17" name="TextBox 16"/>
          <p:cNvSpPr txBox="1"/>
          <p:nvPr/>
        </p:nvSpPr>
        <p:spPr>
          <a:xfrm>
            <a:off x="2241921" y="3557658"/>
            <a:ext cx="2701954" cy="984885"/>
          </a:xfrm>
          <a:prstGeom prst="rect">
            <a:avLst/>
          </a:prstGeom>
          <a:noFill/>
        </p:spPr>
        <p:txBody>
          <a:bodyPr wrap="square" rtlCol="0">
            <a:spAutoFit/>
          </a:bodyPr>
          <a:lstStyle/>
          <a:p>
            <a:pPr algn="ctr"/>
            <a:r>
              <a:rPr lang="en-US" sz="2000" dirty="0">
                <a:cs typeface="Futura Condensed" charset="0"/>
              </a:rPr>
              <a:t>2011</a:t>
            </a:r>
          </a:p>
          <a:p>
            <a:pPr algn="ctr"/>
            <a:r>
              <a:rPr lang="en-US" sz="2000" dirty="0">
                <a:cs typeface="Futura Condensed" charset="0"/>
              </a:rPr>
              <a:t>Master Plan Update</a:t>
            </a:r>
          </a:p>
          <a:p>
            <a:endParaRPr lang="en-US" dirty="0"/>
          </a:p>
        </p:txBody>
      </p:sp>
    </p:spTree>
    <p:extLst>
      <p:ext uri="{BB962C8B-B14F-4D97-AF65-F5344CB8AC3E}">
        <p14:creationId xmlns:p14="http://schemas.microsoft.com/office/powerpoint/2010/main" val="439305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403061"/>
            <a:ext cx="9108592" cy="3196754"/>
          </a:xfrm>
        </p:spPr>
        <p:txBody>
          <a:bodyPr>
            <a:normAutofit lnSpcReduction="10000"/>
          </a:bodyPr>
          <a:lstStyle/>
          <a:p>
            <a:pPr marL="457200" lvl="1" indent="0">
              <a:buNone/>
            </a:pPr>
            <a:r>
              <a:rPr lang="en-US" u="sng" dirty="0"/>
              <a:t>Shift to Renewable Supply</a:t>
            </a:r>
          </a:p>
          <a:p>
            <a:pPr lvl="1">
              <a:buFont typeface="Arial" panose="020B0604020202020204" pitchFamily="34" charset="0"/>
              <a:buChar char="•"/>
            </a:pPr>
            <a:r>
              <a:rPr lang="en-US" sz="2600" dirty="0"/>
              <a:t>Early 2000’s:  60% nonrenewable; Many of the region’s largest water providers were 100% nonrenewable</a:t>
            </a:r>
          </a:p>
          <a:p>
            <a:pPr lvl="1">
              <a:buFont typeface="Arial" panose="020B0604020202020204" pitchFamily="34" charset="0"/>
              <a:buChar char="•"/>
            </a:pPr>
            <a:r>
              <a:rPr lang="en-US" sz="2600" dirty="0"/>
              <a:t>By 2020:  22% nonrenewable</a:t>
            </a:r>
          </a:p>
          <a:p>
            <a:pPr lvl="1">
              <a:buFont typeface="Arial" panose="020B0604020202020204" pitchFamily="34" charset="0"/>
              <a:buChar char="•"/>
            </a:pPr>
            <a:r>
              <a:rPr lang="en-US" sz="2600" dirty="0"/>
              <a:t>By buildout (2065) it will be down to 15%</a:t>
            </a:r>
          </a:p>
          <a:p>
            <a:pPr lvl="1">
              <a:buFont typeface="Arial" panose="020B0604020202020204" pitchFamily="34" charset="0"/>
              <a:buChar char="•"/>
            </a:pPr>
            <a:r>
              <a:rPr lang="en-US" sz="2600" dirty="0"/>
              <a:t>Some entities are already almost </a:t>
            </a:r>
          </a:p>
          <a:p>
            <a:pPr marL="457200" lvl="1" indent="0">
              <a:buNone/>
            </a:pPr>
            <a:r>
              <a:rPr lang="en-US" sz="2600" dirty="0"/>
              <a:t>	completely renewable on average</a:t>
            </a:r>
          </a:p>
          <a:p>
            <a:pPr marL="0" indent="0">
              <a:buNone/>
            </a:pPr>
            <a:endParaRPr lang="en-US" sz="3600" dirty="0"/>
          </a:p>
        </p:txBody>
      </p:sp>
      <p:sp>
        <p:nvSpPr>
          <p:cNvPr id="4" name="Slide Number Placeholder 3"/>
          <p:cNvSpPr>
            <a:spLocks noGrp="1"/>
          </p:cNvSpPr>
          <p:nvPr>
            <p:ph type="sldNum" sz="quarter" idx="12"/>
          </p:nvPr>
        </p:nvSpPr>
        <p:spPr/>
        <p:txBody>
          <a:bodyPr/>
          <a:lstStyle/>
          <a:p>
            <a:pPr>
              <a:defRPr/>
            </a:pPr>
            <a:fld id="{CADE4C1A-D0D6-4A54-8FE2-27B50570532A}" type="slidenum">
              <a:rPr lang="en-US" smtClean="0"/>
              <a:pPr>
                <a:defRPr/>
              </a:pPr>
              <a:t>9</a:t>
            </a:fld>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8258" y="4599815"/>
            <a:ext cx="4011236" cy="2121660"/>
          </a:xfrm>
          <a:prstGeom prst="rect">
            <a:avLst/>
          </a:prstGeom>
        </p:spPr>
      </p:pic>
      <p:sp>
        <p:nvSpPr>
          <p:cNvPr id="8" name="Right Arrow 7"/>
          <p:cNvSpPr/>
          <p:nvPr/>
        </p:nvSpPr>
        <p:spPr>
          <a:xfrm>
            <a:off x="4867825" y="5432121"/>
            <a:ext cx="1290068" cy="92733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7773" y="5508614"/>
            <a:ext cx="2290818" cy="134938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7773" y="3899464"/>
            <a:ext cx="2326227" cy="1550818"/>
          </a:xfrm>
          <a:prstGeom prst="rect">
            <a:avLst/>
          </a:prstGeom>
        </p:spPr>
      </p:pic>
      <p:sp>
        <p:nvSpPr>
          <p:cNvPr id="11" name="Title 1"/>
          <p:cNvSpPr txBox="1">
            <a:spLocks noGrp="1"/>
          </p:cNvSpPr>
          <p:nvPr>
            <p:ph type="title"/>
          </p:nvPr>
        </p:nvSpPr>
        <p:spPr>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ＭＳ Ｐゴシック" pitchFamily="34"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pitchFamily="34"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pitchFamily="34"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pitchFamily="34" charset="-128"/>
              </a:defRPr>
            </a:lvl9pPr>
          </a:lstStyle>
          <a:p>
            <a:pPr algn="r"/>
            <a:r>
              <a:rPr lang="en-US" sz="3600" dirty="0">
                <a:latin typeface="Arial Rounded MT Bold" panose="020F0704030504030204" pitchFamily="34" charset="0"/>
              </a:rPr>
              <a:t>Tremendous Progress</a:t>
            </a:r>
          </a:p>
        </p:txBody>
      </p:sp>
    </p:spTree>
    <p:extLst>
      <p:ext uri="{BB962C8B-B14F-4D97-AF65-F5344CB8AC3E}">
        <p14:creationId xmlns:p14="http://schemas.microsoft.com/office/powerpoint/2010/main" val="2527687260"/>
      </p:ext>
    </p:extLst>
  </p:cSld>
  <p:clrMapOvr>
    <a:masterClrMapping/>
  </p:clrMapOvr>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Retrospect">
  <a:themeElements>
    <a:clrScheme name="Custom 7">
      <a:dk1>
        <a:srgbClr val="003B5C"/>
      </a:dk1>
      <a:lt1>
        <a:sysClr val="window" lastClr="FFFFFF"/>
      </a:lt1>
      <a:dk2>
        <a:srgbClr val="00629B"/>
      </a:dk2>
      <a:lt2>
        <a:srgbClr val="D0D0CE"/>
      </a:lt2>
      <a:accent1>
        <a:srgbClr val="D0D0CE"/>
      </a:accent1>
      <a:accent2>
        <a:srgbClr val="00629B"/>
      </a:accent2>
      <a:accent3>
        <a:srgbClr val="40C1AC"/>
      </a:accent3>
      <a:accent4>
        <a:srgbClr val="FFCD00"/>
      </a:accent4>
      <a:accent5>
        <a:srgbClr val="97999B"/>
      </a:accent5>
      <a:accent6>
        <a:srgbClr val="BF0D3E"/>
      </a:accent6>
      <a:hlink>
        <a:srgbClr val="0563C1"/>
      </a:hlink>
      <a:folHlink>
        <a:srgbClr val="227EB5"/>
      </a:folHlink>
    </a:clrScheme>
    <a:fontScheme name="PVWP - Joesfin Sans">
      <a:majorFont>
        <a:latin typeface="Josefin Sans SemiBold"/>
        <a:ea typeface=""/>
        <a:cs typeface=""/>
      </a:majorFont>
      <a:minorFont>
        <a:latin typeface="Josefin Sans"/>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67E4FFB8BBAB64DAD71ABC4037D05D7" ma:contentTypeVersion="16" ma:contentTypeDescription="Create a new document." ma:contentTypeScope="" ma:versionID="4abb2e07943f84cdebe5eb1aa246ac67">
  <xsd:schema xmlns:xsd="http://www.w3.org/2001/XMLSchema" xmlns:xs="http://www.w3.org/2001/XMLSchema" xmlns:p="http://schemas.microsoft.com/office/2006/metadata/properties" xmlns:ns2="40e9b2b1-47a2-419f-b9f3-a64edfee8861" xmlns:ns3="f6c77997-693c-4dcc-b48c-df69b481f8d1" targetNamespace="http://schemas.microsoft.com/office/2006/metadata/properties" ma:root="true" ma:fieldsID="064cda93a1e24e2f265f311daebe115d" ns2:_="" ns3:_="">
    <xsd:import namespace="40e9b2b1-47a2-419f-b9f3-a64edfee8861"/>
    <xsd:import namespace="f6c77997-693c-4dcc-b48c-df69b481f8d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e9b2b1-47a2-419f-b9f3-a64edfee88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659ed9d-ad71-4c80-a195-1badd75ace7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6c77997-693c-4dcc-b48c-df69b481f8d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3456e64-6445-45ef-ae7e-0ca51fdbc6cd}" ma:internalName="TaxCatchAll" ma:showField="CatchAllData" ma:web="f6c77997-693c-4dcc-b48c-df69b481f8d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44A355-978D-4242-AD44-5A48D14958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e9b2b1-47a2-419f-b9f3-a64edfee8861"/>
    <ds:schemaRef ds:uri="f6c77997-693c-4dcc-b48c-df69b481f8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86E680A-452E-49A0-AFE4-87CD218FAA3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35983</TotalTime>
  <Words>2852</Words>
  <Application>Microsoft Office PowerPoint</Application>
  <PresentationFormat>Letter Paper (8.5x11 in)</PresentationFormat>
  <Paragraphs>294</Paragraphs>
  <Slides>18</Slides>
  <Notes>17</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18</vt:i4>
      </vt:variant>
    </vt:vector>
  </HeadingPairs>
  <TitlesOfParts>
    <vt:vector size="33" baseType="lpstr">
      <vt:lpstr>Arial</vt:lpstr>
      <vt:lpstr>Arial Black</vt:lpstr>
      <vt:lpstr>Arial Rounded MT Bold</vt:lpstr>
      <vt:lpstr>Calibri</vt:lpstr>
      <vt:lpstr>Century Gothic</vt:lpstr>
      <vt:lpstr>Franklin Gothic Book</vt:lpstr>
      <vt:lpstr>Franklin Gothic Medium</vt:lpstr>
      <vt:lpstr>Futura Condensed</vt:lpstr>
      <vt:lpstr>Josefin Sans</vt:lpstr>
      <vt:lpstr>Josefin Sans SemiBold</vt:lpstr>
      <vt:lpstr>Segoe UI Historic</vt:lpstr>
      <vt:lpstr>3_Office Theme</vt:lpstr>
      <vt:lpstr>4_Office Theme</vt:lpstr>
      <vt:lpstr>5_Office Theme</vt:lpstr>
      <vt:lpstr>Retrospect</vt:lpstr>
      <vt:lpstr>PowerPoint Presentation</vt:lpstr>
      <vt:lpstr>Who We Are</vt:lpstr>
      <vt:lpstr>Flashback</vt:lpstr>
      <vt:lpstr>PowerPoint Presentation</vt:lpstr>
      <vt:lpstr>PowerPoint Presentation</vt:lpstr>
      <vt:lpstr>PowerPoint Presentation</vt:lpstr>
      <vt:lpstr>PowerPoint Presentation</vt:lpstr>
      <vt:lpstr>PowerPoint Presentation</vt:lpstr>
      <vt:lpstr>Tremendous Progress</vt:lpstr>
      <vt:lpstr>Tremendous Progress</vt:lpstr>
      <vt:lpstr>PowerPoint Presentation</vt:lpstr>
      <vt:lpstr>WISE: Water Supply Benefits</vt:lpstr>
      <vt:lpstr>The Path Forward: Our 4-Point Plan for the Future</vt:lpstr>
      <vt:lpstr>The Bottom Line</vt:lpstr>
      <vt:lpstr>Platte Valley Water Partnership </vt:lpstr>
      <vt:lpstr>PROJECT OVERVIEW </vt:lpstr>
      <vt:lpstr>Project  Vision</vt:lpstr>
      <vt:lpstr>PowerPoint Presentation</vt:lpstr>
    </vt:vector>
  </TitlesOfParts>
  <Company>South Metro Water Suppy Authority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WISE Partnership</dc:title>
  <dc:creator>Britta Strother</dc:creator>
  <cp:lastModifiedBy>Brian Bates</cp:lastModifiedBy>
  <cp:revision>440</cp:revision>
  <cp:lastPrinted>2016-11-21T23:14:15Z</cp:lastPrinted>
  <dcterms:created xsi:type="dcterms:W3CDTF">2012-10-04T20:42:56Z</dcterms:created>
  <dcterms:modified xsi:type="dcterms:W3CDTF">2023-06-01T17:37:22Z</dcterms:modified>
</cp:coreProperties>
</file>