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sldIdLst>
    <p:sldId id="269" r:id="rId3"/>
    <p:sldId id="275" r:id="rId4"/>
    <p:sldId id="268" r:id="rId5"/>
    <p:sldId id="276" r:id="rId6"/>
    <p:sldId id="277" r:id="rId7"/>
    <p:sldId id="279" r:id="rId8"/>
    <p:sldId id="27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1" autoAdjust="0"/>
    <p:restoredTop sz="94660"/>
  </p:normalViewPr>
  <p:slideViewPr>
    <p:cSldViewPr snapToGrid="0">
      <p:cViewPr varScale="1">
        <p:scale>
          <a:sx n="93" d="100"/>
          <a:sy n="93" d="100"/>
        </p:scale>
        <p:origin x="25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0531A-F869-4554-9B24-12027B91DF45}" type="datetimeFigureOut">
              <a:rPr lang="en-US" smtClean="0"/>
              <a:t>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30069-4A10-4E87-B9BF-7D7E83F20865}" type="slidenum">
              <a:rPr lang="en-US" smtClean="0"/>
              <a:t>‹#›</a:t>
            </a:fld>
            <a:endParaRPr lang="en-US"/>
          </a:p>
        </p:txBody>
      </p:sp>
    </p:spTree>
    <p:extLst>
      <p:ext uri="{BB962C8B-B14F-4D97-AF65-F5344CB8AC3E}">
        <p14:creationId xmlns:p14="http://schemas.microsoft.com/office/powerpoint/2010/main" val="107925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930BB-1E3E-4C10-A66C-323B9D582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04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project of this size it is important that we surround ourselves with great talent.</a:t>
            </a:r>
          </a:p>
          <a:p>
            <a:endParaRPr lang="en-US" dirty="0"/>
          </a:p>
          <a:p>
            <a:r>
              <a:rPr lang="en-US" dirty="0"/>
              <a:t>We are excited to announce our selected partners to date. </a:t>
            </a:r>
          </a:p>
          <a:p>
            <a:endParaRPr lang="en-US" dirty="0"/>
          </a:p>
          <a:p>
            <a:r>
              <a:rPr lang="en-US" b="1" dirty="0"/>
              <a:t>Confluent Development </a:t>
            </a:r>
            <a:r>
              <a:rPr lang="en-US" dirty="0"/>
              <a:t>was brought on board last August to serve as our developer and they will oversee everything from due diligence, entitlements, timeline, vendor selection and finally, manage the  construction. </a:t>
            </a:r>
          </a:p>
          <a:p>
            <a:r>
              <a:rPr lang="en-US" dirty="0"/>
              <a:t>Not only are they a great client of Vectra’s but they have an amazing team assembled to guide us through our project.</a:t>
            </a:r>
          </a:p>
          <a:p>
            <a:endParaRPr lang="en-US" dirty="0"/>
          </a:p>
          <a:p>
            <a:r>
              <a:rPr lang="en-US" dirty="0"/>
              <a:t>Also on the team… </a:t>
            </a:r>
          </a:p>
          <a:p>
            <a:endParaRPr lang="en-US" dirty="0"/>
          </a:p>
          <a:p>
            <a:r>
              <a:rPr lang="en-US" b="1" dirty="0"/>
              <a:t>Open Studio Architecture </a:t>
            </a:r>
            <a:r>
              <a:rPr lang="en-US" b="0" dirty="0"/>
              <a:t>they were chosen  </a:t>
            </a:r>
            <a:r>
              <a:rPr lang="en-US" dirty="0"/>
              <a:t>to be the architect for both the core and shell and the interiors.  This group </a:t>
            </a:r>
            <a:r>
              <a:rPr lang="en-US" dirty="0" err="1"/>
              <a:t>ceative</a:t>
            </a:r>
            <a:r>
              <a:rPr lang="en-US" dirty="0"/>
              <a:t> professionals get all the credit for the stunning design! – at a recent Belleview Station architectural review session, one of the committee members said “this will be the finest building in Belleview Station”  OSA definitely brings the wow factor to the table.</a:t>
            </a:r>
          </a:p>
          <a:p>
            <a:endParaRPr lang="en-US" dirty="0"/>
          </a:p>
          <a:p>
            <a:r>
              <a:rPr lang="en-US" dirty="0"/>
              <a:t>Lastly, </a:t>
            </a:r>
            <a:r>
              <a:rPr lang="en-US" b="1" dirty="0"/>
              <a:t>Weitz Construction </a:t>
            </a:r>
            <a:r>
              <a:rPr lang="en-US" dirty="0"/>
              <a:t>has been brought onboard to manage the preconstruction portion of the project. </a:t>
            </a:r>
          </a:p>
          <a:p>
            <a:endParaRPr lang="en-US" dirty="0"/>
          </a:p>
          <a:p>
            <a:r>
              <a:rPr lang="en-US" dirty="0"/>
              <a:t>If you are contacted by a client or a 3</a:t>
            </a:r>
            <a:r>
              <a:rPr lang="en-US" baseline="30000" dirty="0"/>
              <a:t>rd</a:t>
            </a:r>
            <a:r>
              <a:rPr lang="en-US" dirty="0"/>
              <a:t> party interested in offering their services for this project, please pass their contact information along to me and I’ll pass along to Confluent to review as part of the selection process.</a:t>
            </a:r>
          </a:p>
          <a:p>
            <a:endParaRPr lang="en-US" dirty="0"/>
          </a:p>
          <a:p>
            <a:r>
              <a:rPr lang="en-US" dirty="0"/>
              <a:t>Ashley .. </a:t>
            </a:r>
          </a:p>
        </p:txBody>
      </p:sp>
      <p:sp>
        <p:nvSpPr>
          <p:cNvPr id="4" name="Slide Number Placeholder 3"/>
          <p:cNvSpPr>
            <a:spLocks noGrp="1"/>
          </p:cNvSpPr>
          <p:nvPr>
            <p:ph type="sldNum" sz="quarter" idx="10"/>
          </p:nvPr>
        </p:nvSpPr>
        <p:spPr/>
        <p:txBody>
          <a:bodyPr/>
          <a:lstStyle/>
          <a:p>
            <a:fld id="{397930BB-1E3E-4C10-A66C-323B9D5820B2}" type="slidenum">
              <a:rPr lang="en-US" smtClean="0"/>
              <a:t>3</a:t>
            </a:fld>
            <a:endParaRPr lang="en-US"/>
          </a:p>
        </p:txBody>
      </p:sp>
    </p:spTree>
    <p:extLst>
      <p:ext uri="{BB962C8B-B14F-4D97-AF65-F5344CB8AC3E}">
        <p14:creationId xmlns:p14="http://schemas.microsoft.com/office/powerpoint/2010/main" val="282423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930BB-1E3E-4C10-A66C-323B9D582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57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930BB-1E3E-4C10-A66C-323B9D582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67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930BB-1E3E-4C10-A66C-323B9D582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24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930BB-1E3E-4C10-A66C-323B9D582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11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E1EE6-8C5F-443D-8987-7135D8BFF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AA9641-0046-4B42-B184-67D9245AC3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0D0548-AE3C-4732-953C-C1C433A81D09}"/>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5" name="Footer Placeholder 4">
            <a:extLst>
              <a:ext uri="{FF2B5EF4-FFF2-40B4-BE49-F238E27FC236}">
                <a16:creationId xmlns:a16="http://schemas.microsoft.com/office/drawing/2014/main" id="{5685B46E-16E3-4CFC-B50E-1B451FCA1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457D8-EDEB-42D6-88B7-7F6102074E50}"/>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536168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A38D-E903-41A9-A967-D6BA3D499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F21558-55F9-4613-B91F-10BFB11C86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F1CF8-3CAB-40AD-92D3-30DC52509536}"/>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5" name="Footer Placeholder 4">
            <a:extLst>
              <a:ext uri="{FF2B5EF4-FFF2-40B4-BE49-F238E27FC236}">
                <a16:creationId xmlns:a16="http://schemas.microsoft.com/office/drawing/2014/main" id="{60198A9C-ED98-4237-BDED-0BA72164E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CA77C-5AE8-47EB-8BBF-E3636B94CA52}"/>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663735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D554A3-DCB1-4C89-BB56-63B712D3E9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44EAF8-E958-488F-B266-B29DBC39C4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C6B75-A4FE-4B6C-8C94-619AEA65AAE4}"/>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5" name="Footer Placeholder 4">
            <a:extLst>
              <a:ext uri="{FF2B5EF4-FFF2-40B4-BE49-F238E27FC236}">
                <a16:creationId xmlns:a16="http://schemas.microsoft.com/office/drawing/2014/main" id="{04DC52ED-2D81-49B3-BC0E-EFE3B4827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65743-4E2A-45AF-940B-2313EB1BDB4A}"/>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282620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E619C-A9AC-44E8-AF5B-DFE925404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F904FE-B0D4-4F61-9030-8D98B3931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864A44-30A8-4FC4-90BB-D437AF396F51}"/>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5" name="Footer Placeholder 4">
            <a:extLst>
              <a:ext uri="{FF2B5EF4-FFF2-40B4-BE49-F238E27FC236}">
                <a16:creationId xmlns:a16="http://schemas.microsoft.com/office/drawing/2014/main" id="{1FEF6920-7978-4451-90AD-BA70D1A695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4A63A9-CC14-491D-8120-D4B7C539C854}"/>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37144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3C2-B083-4F34-8ABC-879DF54F675B}"/>
              </a:ext>
            </a:extLst>
          </p:cNvPr>
          <p:cNvSpPr>
            <a:spLocks noGrp="1"/>
          </p:cNvSpPr>
          <p:nvPr>
            <p:ph type="title"/>
          </p:nvPr>
        </p:nvSpPr>
        <p:spPr>
          <a:xfrm>
            <a:off x="838200" y="10386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EC93EB-E7E2-4D0B-9139-64633980C127}"/>
              </a:ext>
            </a:extLst>
          </p:cNvPr>
          <p:cNvSpPr>
            <a:spLocks noGrp="1"/>
          </p:cNvSpPr>
          <p:nvPr>
            <p:ph idx="1"/>
          </p:nvPr>
        </p:nvSpPr>
        <p:spPr>
          <a:xfrm>
            <a:off x="838200" y="152517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CB0FA-16A1-414E-B511-8815B4125454}"/>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5" name="Footer Placeholder 4">
            <a:extLst>
              <a:ext uri="{FF2B5EF4-FFF2-40B4-BE49-F238E27FC236}">
                <a16:creationId xmlns:a16="http://schemas.microsoft.com/office/drawing/2014/main" id="{D0CDCF8F-E380-4F45-BF9A-736E15D746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82F677-A7A4-490A-AE40-819AD61F4EB0}"/>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135946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AFE4-8202-42C3-8583-200F8DC12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6404C-AB24-4B93-94E6-A31F13DB94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9C2B9-3447-40FC-BB73-4B7870D48A16}"/>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5" name="Footer Placeholder 4">
            <a:extLst>
              <a:ext uri="{FF2B5EF4-FFF2-40B4-BE49-F238E27FC236}">
                <a16:creationId xmlns:a16="http://schemas.microsoft.com/office/drawing/2014/main" id="{11BC855C-2681-4377-B358-D32DB9A7A1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D73508-AD4E-4ED1-A896-B46AC782057B}"/>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891545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2760-5E6F-4287-A069-6FC112A18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B3ED30-0688-438B-9377-4D05F7960C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32F9C7-6FEE-40E8-AFB8-83E2AB23E5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E9DAEE-68D3-4C80-9A37-ACFBEC80829F}"/>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6" name="Footer Placeholder 5">
            <a:extLst>
              <a:ext uri="{FF2B5EF4-FFF2-40B4-BE49-F238E27FC236}">
                <a16:creationId xmlns:a16="http://schemas.microsoft.com/office/drawing/2014/main" id="{9959A7BC-1DF0-41A0-A8BC-6CEF6FAE2D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89E30D-DEF2-4011-8BCC-506C9D53B18E}"/>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2734201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5CFB-6F25-4ECA-B89B-2D10EECCA5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B4C9A6-3B05-4708-8D76-28297F53A5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2A19B-BB8D-40A1-A66F-524C50B9E3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5DC1DA-84FB-4738-99F4-B577578BC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921BC6-1419-4CF3-87CE-59C91E8D28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8143C9-CDC0-4237-83B0-729A7FE4A457}"/>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8" name="Footer Placeholder 7">
            <a:extLst>
              <a:ext uri="{FF2B5EF4-FFF2-40B4-BE49-F238E27FC236}">
                <a16:creationId xmlns:a16="http://schemas.microsoft.com/office/drawing/2014/main" id="{2334315B-5642-4D17-B11F-5A21DCF6284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EAAAFE-8689-47CE-A37C-B54866285E2A}"/>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4162806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53E1-FC9C-4731-BEC3-01A874E677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598B5B-7FB0-41DB-8A91-917DB9F70A89}"/>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4" name="Footer Placeholder 3">
            <a:extLst>
              <a:ext uri="{FF2B5EF4-FFF2-40B4-BE49-F238E27FC236}">
                <a16:creationId xmlns:a16="http://schemas.microsoft.com/office/drawing/2014/main" id="{35D517F9-7610-4CFF-B27C-8C5BD994A6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102D18-3BA0-4FA2-BB2E-2642C6A0C22A}"/>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202129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FDD09-B4CA-4C2F-8952-F0A2ED4BAF6D}"/>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3" name="Footer Placeholder 2">
            <a:extLst>
              <a:ext uri="{FF2B5EF4-FFF2-40B4-BE49-F238E27FC236}">
                <a16:creationId xmlns:a16="http://schemas.microsoft.com/office/drawing/2014/main" id="{8EA184F6-E984-45C6-98FD-96E9947889C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FE07FF5-9597-4FDE-83F7-57F32C89FC50}"/>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1601493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FE070-8AC1-4877-9E70-724E88F09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883653-C85E-43F8-8415-B0B5EACB39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C55F33-BA61-4C6D-ACD7-7853E84B5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2B343-5A01-477F-8AA6-1A1BCC59DB2D}"/>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6" name="Footer Placeholder 5">
            <a:extLst>
              <a:ext uri="{FF2B5EF4-FFF2-40B4-BE49-F238E27FC236}">
                <a16:creationId xmlns:a16="http://schemas.microsoft.com/office/drawing/2014/main" id="{2D289096-5E34-4DA2-916F-F6725D528E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43B280-F975-468E-9827-B4FCD845591E}"/>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2215270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9F8F-5ED9-4018-9A0B-3266DD695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EF2483-46C0-4EAE-846D-B9F65A52E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798FD-0F8B-492B-B517-E484F05DEC19}"/>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5" name="Footer Placeholder 4">
            <a:extLst>
              <a:ext uri="{FF2B5EF4-FFF2-40B4-BE49-F238E27FC236}">
                <a16:creationId xmlns:a16="http://schemas.microsoft.com/office/drawing/2014/main" id="{C041128A-B241-42B5-A58A-FBD5B369C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969AB-9476-49FA-A62E-9E441232F31C}"/>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1205821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C040-3AE9-40C0-8097-1D074477A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3CEFD5-B742-48A0-A2F1-ED27F75D7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3B25B97-1A2D-4BD0-BA4A-DF90DC8D0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60BC50-7A9A-40D9-ABB6-4F739313F563}"/>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6" name="Footer Placeholder 5">
            <a:extLst>
              <a:ext uri="{FF2B5EF4-FFF2-40B4-BE49-F238E27FC236}">
                <a16:creationId xmlns:a16="http://schemas.microsoft.com/office/drawing/2014/main" id="{DD071976-980E-47DC-8196-40CCA8AE792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A9663C-8F90-42C9-894B-A773AAC8229A}"/>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154236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B36EE-C284-490B-8CCE-D2ABC3817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31C57D-3707-412A-BA3C-626AE1F03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01AB2-C958-4964-A629-6D7B04BDC461}"/>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5" name="Footer Placeholder 4">
            <a:extLst>
              <a:ext uri="{FF2B5EF4-FFF2-40B4-BE49-F238E27FC236}">
                <a16:creationId xmlns:a16="http://schemas.microsoft.com/office/drawing/2014/main" id="{E5E05B35-209E-4A0E-BA6E-D9EE81D7B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D35978-DB95-4974-8903-B08FBD1E76C7}"/>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1379334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DDA0A-704A-490A-8FBD-03523C43AD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147AEA-BAFF-476F-B8A3-E8C0DAB414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B8372-D1CE-4AD0-8E32-15768500AC5D}"/>
              </a:ext>
            </a:extLst>
          </p:cNvPr>
          <p:cNvSpPr>
            <a:spLocks noGrp="1"/>
          </p:cNvSpPr>
          <p:nvPr>
            <p:ph type="dt" sz="half" idx="10"/>
          </p:nvPr>
        </p:nvSpPr>
        <p:spPr/>
        <p:txBody>
          <a:bodyPr/>
          <a:lstStyle/>
          <a:p>
            <a:fld id="{97763E68-5DE1-47FE-982B-B5CD45D924EF}" type="datetimeFigureOut">
              <a:rPr lang="en-US" smtClean="0"/>
              <a:t>8/1/2022</a:t>
            </a:fld>
            <a:endParaRPr lang="en-US" dirty="0"/>
          </a:p>
        </p:txBody>
      </p:sp>
      <p:sp>
        <p:nvSpPr>
          <p:cNvPr id="5" name="Footer Placeholder 4">
            <a:extLst>
              <a:ext uri="{FF2B5EF4-FFF2-40B4-BE49-F238E27FC236}">
                <a16:creationId xmlns:a16="http://schemas.microsoft.com/office/drawing/2014/main" id="{D3CD0723-F793-46BE-901B-FB7F36C2BA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BC80D5-D790-4F64-9186-12121C4D724F}"/>
              </a:ext>
            </a:extLst>
          </p:cNvPr>
          <p:cNvSpPr>
            <a:spLocks noGrp="1"/>
          </p:cNvSpPr>
          <p:nvPr>
            <p:ph type="sldNum" sz="quarter" idx="12"/>
          </p:nvPr>
        </p:nvSpPr>
        <p:spPr/>
        <p:txBody>
          <a:bodyPr/>
          <a:lstStyle/>
          <a:p>
            <a:fld id="{C4A08E28-BE74-405F-9975-139BE3B34E96}" type="slidenum">
              <a:rPr lang="en-US" smtClean="0"/>
              <a:t>‹#›</a:t>
            </a:fld>
            <a:endParaRPr lang="en-US" dirty="0"/>
          </a:p>
        </p:txBody>
      </p:sp>
    </p:spTree>
    <p:extLst>
      <p:ext uri="{BB962C8B-B14F-4D97-AF65-F5344CB8AC3E}">
        <p14:creationId xmlns:p14="http://schemas.microsoft.com/office/powerpoint/2010/main" val="361716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29471-9F6B-4785-900E-F6842F7EE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2DE31D-BD04-4461-8975-235DA786C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3D303A-66B2-430D-B7D7-C1E61E7A9C4C}"/>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5" name="Footer Placeholder 4">
            <a:extLst>
              <a:ext uri="{FF2B5EF4-FFF2-40B4-BE49-F238E27FC236}">
                <a16:creationId xmlns:a16="http://schemas.microsoft.com/office/drawing/2014/main" id="{054AAC24-60C4-4600-B4C7-E0DDE9D17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C4B9E-7A81-4CA4-89B7-2686C64B9A4E}"/>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80594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069F-C619-4C2B-80B4-334487EEB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B3FD13-28B6-406C-9723-F79FDC0720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971A1C-80A7-4BDF-9C23-80DE22C5C4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F777A-7A11-4F86-B6F4-6833092C6BD1}"/>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6" name="Footer Placeholder 5">
            <a:extLst>
              <a:ext uri="{FF2B5EF4-FFF2-40B4-BE49-F238E27FC236}">
                <a16:creationId xmlns:a16="http://schemas.microsoft.com/office/drawing/2014/main" id="{D9D7D08A-915D-4EEB-AC92-DFD166D94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D832F-854B-4B1A-90C2-FA4D5481EC8C}"/>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327995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2C8-BC13-44C6-8AF8-B69202E143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CA5DAA-18A8-4718-A0A0-C0B06E948F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A0BA12-04AB-493A-8ED5-1E6330C3D6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827CD9-5818-4A79-B716-12C2FC8ED5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F1DDF-3D23-4937-9BDF-4F5DE2415A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057B8F-C2F2-4DC7-9E90-59C0866D77CD}"/>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8" name="Footer Placeholder 7">
            <a:extLst>
              <a:ext uri="{FF2B5EF4-FFF2-40B4-BE49-F238E27FC236}">
                <a16:creationId xmlns:a16="http://schemas.microsoft.com/office/drawing/2014/main" id="{97882194-664A-4B83-92DE-98E7F4021B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061F20-6100-4465-9922-E7BE721983FE}"/>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266393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FAC6E-052A-4736-B68D-39BD2823B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273693-61A0-4467-9F1B-66CA3F27DFBA}"/>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4" name="Footer Placeholder 3">
            <a:extLst>
              <a:ext uri="{FF2B5EF4-FFF2-40B4-BE49-F238E27FC236}">
                <a16:creationId xmlns:a16="http://schemas.microsoft.com/office/drawing/2014/main" id="{41D15E5A-4408-4E69-9F0A-EE4ECCA804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96BB8B-BF4C-4301-98AF-9EF3DA129256}"/>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2595734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4E672-78F7-43CB-B129-58E04A494417}"/>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3" name="Footer Placeholder 2">
            <a:extLst>
              <a:ext uri="{FF2B5EF4-FFF2-40B4-BE49-F238E27FC236}">
                <a16:creationId xmlns:a16="http://schemas.microsoft.com/office/drawing/2014/main" id="{6C762EA3-994C-4A5A-B850-0A036698FF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7D8A98-26B7-4AF7-8456-29822E3D1CFB}"/>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306154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CA77-E5A5-4E55-9B9D-391D1ED59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56416F-2883-435A-909B-7269B413A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A031DC-B911-417A-BA3D-37A17EF21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8BE6FC-94DE-4625-9A90-A8EA68062725}"/>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6" name="Footer Placeholder 5">
            <a:extLst>
              <a:ext uri="{FF2B5EF4-FFF2-40B4-BE49-F238E27FC236}">
                <a16:creationId xmlns:a16="http://schemas.microsoft.com/office/drawing/2014/main" id="{B12524FC-1800-424B-A56B-738258446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748AD-8711-462C-A485-A169EC2ED652}"/>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1738194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E734-CC86-45F8-8BD6-9151F7604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5973C4-1443-40DA-BD2A-450CF09A9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C1CFDF-8327-418D-8EE5-5216B2002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DACD02-FCF8-4C22-9D52-5E85994545F5}"/>
              </a:ext>
            </a:extLst>
          </p:cNvPr>
          <p:cNvSpPr>
            <a:spLocks noGrp="1"/>
          </p:cNvSpPr>
          <p:nvPr>
            <p:ph type="dt" sz="half" idx="10"/>
          </p:nvPr>
        </p:nvSpPr>
        <p:spPr/>
        <p:txBody>
          <a:bodyPr/>
          <a:lstStyle/>
          <a:p>
            <a:fld id="{B374166B-3FC9-4A36-A794-06C51C8D204C}" type="datetimeFigureOut">
              <a:rPr lang="en-US" smtClean="0"/>
              <a:t>8/1/2022</a:t>
            </a:fld>
            <a:endParaRPr lang="en-US"/>
          </a:p>
        </p:txBody>
      </p:sp>
      <p:sp>
        <p:nvSpPr>
          <p:cNvPr id="6" name="Footer Placeholder 5">
            <a:extLst>
              <a:ext uri="{FF2B5EF4-FFF2-40B4-BE49-F238E27FC236}">
                <a16:creationId xmlns:a16="http://schemas.microsoft.com/office/drawing/2014/main" id="{A1C74488-5C2B-4856-8D4F-6139E02971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71298-0E2D-40B5-8349-FDB806EF12A1}"/>
              </a:ext>
            </a:extLst>
          </p:cNvPr>
          <p:cNvSpPr>
            <a:spLocks noGrp="1"/>
          </p:cNvSpPr>
          <p:nvPr>
            <p:ph type="sldNum" sz="quarter" idx="12"/>
          </p:nvPr>
        </p:nvSpPr>
        <p:spPr/>
        <p:txBody>
          <a:bodyPr/>
          <a:lstStyle/>
          <a:p>
            <a:fld id="{46B86881-A66F-46FB-8DBB-BC34F6FFFD80}" type="slidenum">
              <a:rPr lang="en-US" smtClean="0"/>
              <a:t>‹#›</a:t>
            </a:fld>
            <a:endParaRPr lang="en-US"/>
          </a:p>
        </p:txBody>
      </p:sp>
    </p:spTree>
    <p:extLst>
      <p:ext uri="{BB962C8B-B14F-4D97-AF65-F5344CB8AC3E}">
        <p14:creationId xmlns:p14="http://schemas.microsoft.com/office/powerpoint/2010/main" val="414122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908F0-6A0E-4C3E-9436-4FA272FFD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73F765-F561-4A77-8258-8E179CAE4A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F62D0-2128-43E0-8050-AC66EFF9F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4166B-3FC9-4A36-A794-06C51C8D204C}" type="datetimeFigureOut">
              <a:rPr lang="en-US" smtClean="0"/>
              <a:t>8/1/2022</a:t>
            </a:fld>
            <a:endParaRPr lang="en-US"/>
          </a:p>
        </p:txBody>
      </p:sp>
      <p:sp>
        <p:nvSpPr>
          <p:cNvPr id="5" name="Footer Placeholder 4">
            <a:extLst>
              <a:ext uri="{FF2B5EF4-FFF2-40B4-BE49-F238E27FC236}">
                <a16:creationId xmlns:a16="http://schemas.microsoft.com/office/drawing/2014/main" id="{DE18C10E-86FB-4970-B7E9-979A1E99D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267DF8-69F1-4397-9BA9-479BE5A34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86881-A66F-46FB-8DBB-BC34F6FFFD80}" type="slidenum">
              <a:rPr lang="en-US" smtClean="0"/>
              <a:t>‹#›</a:t>
            </a:fld>
            <a:endParaRPr lang="en-US"/>
          </a:p>
        </p:txBody>
      </p:sp>
    </p:spTree>
    <p:extLst>
      <p:ext uri="{BB962C8B-B14F-4D97-AF65-F5344CB8AC3E}">
        <p14:creationId xmlns:p14="http://schemas.microsoft.com/office/powerpoint/2010/main" val="917399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2134C6-97E1-4F6E-806D-B8FEC19F7E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32625FA-3FAA-43E3-BA4C-3E8DF3086A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343FFC2-0744-47F7-BC4D-DF1968440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63E68-5DE1-47FE-982B-B5CD45D924EF}" type="datetimeFigureOut">
              <a:rPr lang="en-US" smtClean="0"/>
              <a:t>8/1/2022</a:t>
            </a:fld>
            <a:endParaRPr lang="en-US" dirty="0"/>
          </a:p>
        </p:txBody>
      </p:sp>
      <p:sp>
        <p:nvSpPr>
          <p:cNvPr id="5" name="Footer Placeholder 4">
            <a:extLst>
              <a:ext uri="{FF2B5EF4-FFF2-40B4-BE49-F238E27FC236}">
                <a16:creationId xmlns:a16="http://schemas.microsoft.com/office/drawing/2014/main" id="{F876EF57-BD80-4A26-9637-361E2064A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06B8175-71BA-414A-B3CC-43BA38DFD1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08E28-BE74-405F-9975-139BE3B34E96}" type="slidenum">
              <a:rPr lang="en-US" smtClean="0"/>
              <a:t>‹#›</a:t>
            </a:fld>
            <a:endParaRPr lang="en-US" dirty="0"/>
          </a:p>
        </p:txBody>
      </p:sp>
      <p:pic>
        <p:nvPicPr>
          <p:cNvPr id="8" name="Picture 7">
            <a:extLst>
              <a:ext uri="{FF2B5EF4-FFF2-40B4-BE49-F238E27FC236}">
                <a16:creationId xmlns:a16="http://schemas.microsoft.com/office/drawing/2014/main" id="{A3269EB2-52CA-4E59-8865-BBB640284F4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39681"/>
          <a:stretch/>
        </p:blipFill>
        <p:spPr>
          <a:xfrm>
            <a:off x="0" y="6056257"/>
            <a:ext cx="12192000" cy="801743"/>
          </a:xfrm>
          <a:prstGeom prst="rect">
            <a:avLst/>
          </a:prstGeom>
        </p:spPr>
      </p:pic>
    </p:spTree>
    <p:extLst>
      <p:ext uri="{BB962C8B-B14F-4D97-AF65-F5344CB8AC3E}">
        <p14:creationId xmlns:p14="http://schemas.microsoft.com/office/powerpoint/2010/main" val="313031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000" b="1" kern="1200" spc="200" baseline="0">
          <a:solidFill>
            <a:srgbClr val="00337F"/>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F53"/>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F53"/>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F53"/>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F53"/>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F53"/>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IDhpscpQQIA"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68A09-5E1D-449C-AC52-49DADE86E64B}"/>
              </a:ext>
            </a:extLst>
          </p:cNvPr>
          <p:cNvSpPr>
            <a:spLocks noGrp="1"/>
          </p:cNvSpPr>
          <p:nvPr>
            <p:ph type="title"/>
          </p:nvPr>
        </p:nvSpPr>
        <p:spPr/>
        <p:txBody>
          <a:bodyPr/>
          <a:lstStyle/>
          <a:p>
            <a:endParaRPr lang="en-US" dirty="0"/>
          </a:p>
        </p:txBody>
      </p:sp>
      <p:pic>
        <p:nvPicPr>
          <p:cNvPr id="5" name="Content Placeholder 4" descr="A large building&#10;&#10;Description automatically generated">
            <a:extLst>
              <a:ext uri="{FF2B5EF4-FFF2-40B4-BE49-F238E27FC236}">
                <a16:creationId xmlns:a16="http://schemas.microsoft.com/office/drawing/2014/main" id="{AA8FE9D8-9F6F-4AB0-8AEF-E641E3565D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61111"/>
          </a:xfrm>
        </p:spPr>
      </p:pic>
    </p:spTree>
    <p:extLst>
      <p:ext uri="{BB962C8B-B14F-4D97-AF65-F5344CB8AC3E}">
        <p14:creationId xmlns:p14="http://schemas.microsoft.com/office/powerpoint/2010/main" val="281809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2B9624-CB23-4128-AAD8-4485085AB99B}"/>
              </a:ext>
            </a:extLst>
          </p:cNvPr>
          <p:cNvSpPr>
            <a:spLocks noGrp="1"/>
          </p:cNvSpPr>
          <p:nvPr>
            <p:ph type="title"/>
          </p:nvPr>
        </p:nvSpPr>
        <p:spPr>
          <a:xfrm>
            <a:off x="285226" y="-102724"/>
            <a:ext cx="10515600" cy="1325563"/>
          </a:xfrm>
        </p:spPr>
        <p:txBody>
          <a:bodyPr/>
          <a:lstStyle/>
          <a:p>
            <a:r>
              <a:rPr lang="en-US" dirty="0"/>
              <a:t>BUILDING OVERVIEW</a:t>
            </a:r>
          </a:p>
        </p:txBody>
      </p:sp>
      <p:sp>
        <p:nvSpPr>
          <p:cNvPr id="5" name="Rectangle 4">
            <a:extLst>
              <a:ext uri="{FF2B5EF4-FFF2-40B4-BE49-F238E27FC236}">
                <a16:creationId xmlns:a16="http://schemas.microsoft.com/office/drawing/2014/main" id="{E45A488E-7E62-4092-B0D0-59C74E92E15F}"/>
              </a:ext>
            </a:extLst>
          </p:cNvPr>
          <p:cNvSpPr/>
          <p:nvPr/>
        </p:nvSpPr>
        <p:spPr>
          <a:xfrm>
            <a:off x="285226" y="1057064"/>
            <a:ext cx="6254910" cy="440120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337F"/>
                </a:solidFill>
                <a:effectLst/>
                <a:uLnTx/>
                <a:uFillTx/>
                <a:latin typeface="Trebuchet MS" panose="020B0603020202020204" pitchFamily="34" charset="0"/>
                <a:ea typeface="+mn-ea"/>
                <a:cs typeface="+mn-cs"/>
              </a:rPr>
              <a:t>Belleview Station (I-25 &amp; Belleview)</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337F"/>
                </a:solidFill>
                <a:effectLst/>
                <a:uLnTx/>
                <a:uFillTx/>
                <a:latin typeface="Trebuchet MS" panose="020B0603020202020204" pitchFamily="34" charset="0"/>
                <a:ea typeface="+mn-ea"/>
                <a:cs typeface="+mn-cs"/>
              </a:rPr>
              <a:t>Building is 120,000 RSF</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337F"/>
                </a:solidFill>
                <a:effectLst/>
                <a:uLnTx/>
                <a:uFillTx/>
                <a:latin typeface="Trebuchet MS" panose="020B0603020202020204" pitchFamily="34" charset="0"/>
                <a:ea typeface="+mn-ea"/>
                <a:cs typeface="+mn-cs"/>
              </a:rPr>
              <a:t>4 Floors of Office</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337F"/>
                </a:solidFill>
                <a:effectLst/>
                <a:uLnTx/>
                <a:uFillTx/>
                <a:latin typeface="Trebuchet MS" panose="020B0603020202020204" pitchFamily="34" charset="0"/>
                <a:ea typeface="+mn-ea"/>
                <a:cs typeface="+mn-cs"/>
              </a:rPr>
              <a:t>4 Floors of Parking</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00337F"/>
                </a:solidFill>
                <a:effectLst/>
                <a:uLnTx/>
                <a:uFillTx/>
                <a:latin typeface="Trebuchet MS" panose="020B0603020202020204" pitchFamily="34" charset="0"/>
                <a:ea typeface="+mn-ea"/>
                <a:cs typeface="+mn-cs"/>
              </a:rPr>
              <a:t>1 Floor Retail/Parking</a:t>
            </a:r>
          </a:p>
          <a:p>
            <a:pPr marL="342900" lvl="0" indent="-342900">
              <a:spcAft>
                <a:spcPts val="600"/>
              </a:spcAft>
              <a:buFont typeface="Wingdings" panose="05000000000000000000" pitchFamily="2" charset="2"/>
              <a:buChar char="Ø"/>
            </a:pPr>
            <a:r>
              <a:rPr lang="en-US" sz="2400" dirty="0">
                <a:solidFill>
                  <a:srgbClr val="00337F"/>
                </a:solidFill>
                <a:latin typeface="Trebuchet MS" panose="020B0603020202020204" pitchFamily="34" charset="0"/>
              </a:rPr>
              <a:t>Consolidating 3 leased locations</a:t>
            </a:r>
          </a:p>
          <a:p>
            <a:pPr marL="800100" lvl="1" indent="-342900">
              <a:spcAft>
                <a:spcPts val="600"/>
              </a:spcAft>
              <a:buFont typeface="Wingdings" panose="05000000000000000000" pitchFamily="2" charset="2"/>
              <a:buChar char="ü"/>
            </a:pPr>
            <a:r>
              <a:rPr lang="en-US" sz="2400" dirty="0">
                <a:solidFill>
                  <a:srgbClr val="00337F"/>
                </a:solidFill>
                <a:latin typeface="Trebuchet MS" panose="020B0603020202020204" pitchFamily="34" charset="0"/>
              </a:rPr>
              <a:t>Approximately 175 employees relocating in December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337F"/>
                </a:solidFill>
                <a:effectLst/>
                <a:uLnTx/>
                <a:uFillTx/>
                <a:latin typeface="Trebuchet MS" panose="020B0603020202020204" pitchFamily="34" charset="0"/>
                <a:ea typeface="+mn-ea"/>
                <a:cs typeface="+mn-cs"/>
              </a:rPr>
              <a:t>Builds brand visibility and recognition</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337F"/>
                </a:solidFill>
                <a:effectLst/>
                <a:uLnTx/>
                <a:uFillTx/>
                <a:latin typeface="Trebuchet MS" panose="020B0603020202020204" pitchFamily="34" charset="0"/>
                <a:ea typeface="+mn-ea"/>
                <a:cs typeface="+mn-cs"/>
              </a:rPr>
              <a:t>Talent attraction and retention</a:t>
            </a:r>
          </a:p>
        </p:txBody>
      </p:sp>
      <p:pic>
        <p:nvPicPr>
          <p:cNvPr id="7" name="Picture 6">
            <a:extLst>
              <a:ext uri="{FF2B5EF4-FFF2-40B4-BE49-F238E27FC236}">
                <a16:creationId xmlns:a16="http://schemas.microsoft.com/office/drawing/2014/main" id="{A6CE5390-07DA-4615-A366-FF7367FCBFC9}"/>
              </a:ext>
            </a:extLst>
          </p:cNvPr>
          <p:cNvPicPr>
            <a:picLocks noChangeAspect="1"/>
          </p:cNvPicPr>
          <p:nvPr/>
        </p:nvPicPr>
        <p:blipFill>
          <a:blip r:embed="rId3"/>
          <a:stretch>
            <a:fillRect/>
          </a:stretch>
        </p:blipFill>
        <p:spPr>
          <a:xfrm>
            <a:off x="6770050" y="662781"/>
            <a:ext cx="5036677" cy="4972380"/>
          </a:xfrm>
          <a:prstGeom prst="rect">
            <a:avLst/>
          </a:prstGeom>
        </p:spPr>
      </p:pic>
    </p:spTree>
    <p:extLst>
      <p:ext uri="{BB962C8B-B14F-4D97-AF65-F5344CB8AC3E}">
        <p14:creationId xmlns:p14="http://schemas.microsoft.com/office/powerpoint/2010/main" val="704131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2B9624-CB23-4128-AAD8-4485085AB99B}"/>
              </a:ext>
            </a:extLst>
          </p:cNvPr>
          <p:cNvSpPr>
            <a:spLocks noGrp="1"/>
          </p:cNvSpPr>
          <p:nvPr>
            <p:ph type="title"/>
          </p:nvPr>
        </p:nvSpPr>
        <p:spPr>
          <a:xfrm>
            <a:off x="495300" y="0"/>
            <a:ext cx="10515600" cy="1325563"/>
          </a:xfrm>
        </p:spPr>
        <p:txBody>
          <a:bodyPr/>
          <a:lstStyle/>
          <a:p>
            <a:r>
              <a:rPr lang="en-US" dirty="0"/>
              <a:t>PROJECT PARTNERS</a:t>
            </a:r>
          </a:p>
        </p:txBody>
      </p:sp>
      <p:sp>
        <p:nvSpPr>
          <p:cNvPr id="5" name="Rectangle 4">
            <a:extLst>
              <a:ext uri="{FF2B5EF4-FFF2-40B4-BE49-F238E27FC236}">
                <a16:creationId xmlns:a16="http://schemas.microsoft.com/office/drawing/2014/main" id="{E45A488E-7E62-4092-B0D0-59C74E92E15F}"/>
              </a:ext>
            </a:extLst>
          </p:cNvPr>
          <p:cNvSpPr/>
          <p:nvPr/>
        </p:nvSpPr>
        <p:spPr>
          <a:xfrm>
            <a:off x="16505" y="1103824"/>
            <a:ext cx="3986539" cy="907941"/>
          </a:xfrm>
          <a:prstGeom prst="rect">
            <a:avLst/>
          </a:prstGeom>
        </p:spPr>
        <p:txBody>
          <a:bodyPr wrap="square">
            <a:spAutoFit/>
          </a:bodyPr>
          <a:lstStyle/>
          <a:p>
            <a:pPr algn="ctr">
              <a:spcAft>
                <a:spcPts val="600"/>
              </a:spcAft>
            </a:pPr>
            <a:r>
              <a:rPr lang="en-US" sz="2400" dirty="0">
                <a:solidFill>
                  <a:srgbClr val="00337F"/>
                </a:solidFill>
                <a:latin typeface="Trebuchet MS" panose="020B0603020202020204" pitchFamily="34" charset="0"/>
              </a:rPr>
              <a:t>DEVELOPER: </a:t>
            </a:r>
          </a:p>
          <a:p>
            <a:pPr algn="ctr">
              <a:spcAft>
                <a:spcPts val="600"/>
              </a:spcAft>
            </a:pPr>
            <a:r>
              <a:rPr lang="en-US" sz="2400" dirty="0">
                <a:solidFill>
                  <a:srgbClr val="00337F"/>
                </a:solidFill>
                <a:latin typeface="Trebuchet MS" panose="020B0603020202020204" pitchFamily="34" charset="0"/>
              </a:rPr>
              <a:t>CONFLUENT DEVELOPMENT</a:t>
            </a:r>
          </a:p>
        </p:txBody>
      </p:sp>
      <p:pic>
        <p:nvPicPr>
          <p:cNvPr id="1026" name="Picture 3">
            <a:extLst>
              <a:ext uri="{FF2B5EF4-FFF2-40B4-BE49-F238E27FC236}">
                <a16:creationId xmlns:a16="http://schemas.microsoft.com/office/drawing/2014/main" id="{38D8D49C-397C-4EAE-A42F-D36332A1B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557" y="2728293"/>
            <a:ext cx="3222881" cy="38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a:extLst>
              <a:ext uri="{FF2B5EF4-FFF2-40B4-BE49-F238E27FC236}">
                <a16:creationId xmlns:a16="http://schemas.microsoft.com/office/drawing/2014/main" id="{DB49C119-D934-4E9D-91B4-A2D1C3ADE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2451523"/>
            <a:ext cx="30289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a:extLst>
              <a:ext uri="{FF2B5EF4-FFF2-40B4-BE49-F238E27FC236}">
                <a16:creationId xmlns:a16="http://schemas.microsoft.com/office/drawing/2014/main" id="{38523AF1-A103-47EC-9643-2EB465FFCB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4221" y="2513495"/>
            <a:ext cx="1997955" cy="108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B99517C-7D1C-486E-8E75-1EAA44659FAE}"/>
              </a:ext>
            </a:extLst>
          </p:cNvPr>
          <p:cNvSpPr/>
          <p:nvPr/>
        </p:nvSpPr>
        <p:spPr>
          <a:xfrm>
            <a:off x="4109136" y="1092235"/>
            <a:ext cx="4205121" cy="907941"/>
          </a:xfrm>
          <a:prstGeom prst="rect">
            <a:avLst/>
          </a:prstGeom>
        </p:spPr>
        <p:txBody>
          <a:bodyPr wrap="square">
            <a:spAutoFit/>
          </a:bodyPr>
          <a:lstStyle/>
          <a:p>
            <a:pPr algn="ctr">
              <a:spcAft>
                <a:spcPts val="600"/>
              </a:spcAft>
            </a:pPr>
            <a:r>
              <a:rPr lang="en-US" sz="2400" dirty="0">
                <a:solidFill>
                  <a:srgbClr val="00337F"/>
                </a:solidFill>
                <a:latin typeface="Trebuchet MS" panose="020B0603020202020204" pitchFamily="34" charset="0"/>
              </a:rPr>
              <a:t>ARCHITECT: </a:t>
            </a:r>
          </a:p>
          <a:p>
            <a:pPr algn="ctr">
              <a:spcAft>
                <a:spcPts val="600"/>
              </a:spcAft>
            </a:pPr>
            <a:r>
              <a:rPr lang="en-US" sz="2400" dirty="0">
                <a:solidFill>
                  <a:srgbClr val="00337F"/>
                </a:solidFill>
                <a:latin typeface="Trebuchet MS" panose="020B0603020202020204" pitchFamily="34" charset="0"/>
              </a:rPr>
              <a:t>OPEN STUDIO ARCHITECTURE</a:t>
            </a:r>
          </a:p>
        </p:txBody>
      </p:sp>
      <p:sp>
        <p:nvSpPr>
          <p:cNvPr id="8" name="Rectangle 7">
            <a:extLst>
              <a:ext uri="{FF2B5EF4-FFF2-40B4-BE49-F238E27FC236}">
                <a16:creationId xmlns:a16="http://schemas.microsoft.com/office/drawing/2014/main" id="{8FFBD6A8-B7F1-42A6-8EC6-A66A79480F5F}"/>
              </a:ext>
            </a:extLst>
          </p:cNvPr>
          <p:cNvSpPr/>
          <p:nvPr/>
        </p:nvSpPr>
        <p:spPr>
          <a:xfrm>
            <a:off x="8374559" y="1103824"/>
            <a:ext cx="3697280" cy="1354217"/>
          </a:xfrm>
          <a:prstGeom prst="rect">
            <a:avLst/>
          </a:prstGeom>
        </p:spPr>
        <p:txBody>
          <a:bodyPr wrap="square">
            <a:spAutoFit/>
          </a:bodyPr>
          <a:lstStyle/>
          <a:p>
            <a:pPr algn="ctr">
              <a:spcAft>
                <a:spcPts val="600"/>
              </a:spcAft>
            </a:pPr>
            <a:r>
              <a:rPr lang="en-US" sz="2400" dirty="0">
                <a:solidFill>
                  <a:srgbClr val="00337F"/>
                </a:solidFill>
                <a:latin typeface="Trebuchet MS" panose="020B0603020202020204" pitchFamily="34" charset="0"/>
              </a:rPr>
              <a:t>CORE &amp; SHELL </a:t>
            </a:r>
          </a:p>
          <a:p>
            <a:pPr algn="ctr">
              <a:spcAft>
                <a:spcPts val="600"/>
              </a:spcAft>
            </a:pPr>
            <a:r>
              <a:rPr lang="en-US" sz="2400" dirty="0">
                <a:solidFill>
                  <a:srgbClr val="00337F"/>
                </a:solidFill>
                <a:latin typeface="Trebuchet MS" panose="020B0603020202020204" pitchFamily="34" charset="0"/>
              </a:rPr>
              <a:t>GENERAL CONTRACTOR: </a:t>
            </a:r>
          </a:p>
          <a:p>
            <a:pPr algn="ctr">
              <a:spcAft>
                <a:spcPts val="600"/>
              </a:spcAft>
            </a:pPr>
            <a:r>
              <a:rPr lang="en-US" sz="2400" dirty="0">
                <a:solidFill>
                  <a:srgbClr val="00337F"/>
                </a:solidFill>
                <a:latin typeface="Trebuchet MS" panose="020B0603020202020204" pitchFamily="34" charset="0"/>
              </a:rPr>
              <a:t>THE WEITZ COMPANY</a:t>
            </a:r>
          </a:p>
        </p:txBody>
      </p:sp>
      <p:sp>
        <p:nvSpPr>
          <p:cNvPr id="9" name="Rectangle 8">
            <a:extLst>
              <a:ext uri="{FF2B5EF4-FFF2-40B4-BE49-F238E27FC236}">
                <a16:creationId xmlns:a16="http://schemas.microsoft.com/office/drawing/2014/main" id="{4CC4DAE8-CC51-481B-A3D8-96BF366D4510}"/>
              </a:ext>
            </a:extLst>
          </p:cNvPr>
          <p:cNvSpPr/>
          <p:nvPr/>
        </p:nvSpPr>
        <p:spPr>
          <a:xfrm>
            <a:off x="16505" y="3492019"/>
            <a:ext cx="4538717" cy="1354217"/>
          </a:xfrm>
          <a:prstGeom prst="rect">
            <a:avLst/>
          </a:prstGeom>
        </p:spPr>
        <p:txBody>
          <a:bodyPr wrap="square">
            <a:spAutoFit/>
          </a:bodyPr>
          <a:lstStyle/>
          <a:p>
            <a:pPr algn="ctr">
              <a:spcAft>
                <a:spcPts val="600"/>
              </a:spcAft>
            </a:pPr>
            <a:r>
              <a:rPr lang="en-US" sz="2400" dirty="0">
                <a:solidFill>
                  <a:srgbClr val="00337F"/>
                </a:solidFill>
                <a:latin typeface="Trebuchet MS" panose="020B0603020202020204" pitchFamily="34" charset="0"/>
              </a:rPr>
              <a:t>INTERIOR </a:t>
            </a:r>
          </a:p>
          <a:p>
            <a:pPr algn="ctr">
              <a:spcAft>
                <a:spcPts val="600"/>
              </a:spcAft>
            </a:pPr>
            <a:r>
              <a:rPr lang="en-US" sz="2400" dirty="0">
                <a:solidFill>
                  <a:srgbClr val="00337F"/>
                </a:solidFill>
                <a:latin typeface="Trebuchet MS" panose="020B0603020202020204" pitchFamily="34" charset="0"/>
              </a:rPr>
              <a:t>GENERAL CONTRACTOR: </a:t>
            </a:r>
          </a:p>
          <a:p>
            <a:pPr algn="ctr">
              <a:spcAft>
                <a:spcPts val="600"/>
              </a:spcAft>
            </a:pPr>
            <a:r>
              <a:rPr lang="en-US" sz="2400" dirty="0">
                <a:solidFill>
                  <a:srgbClr val="00337F"/>
                </a:solidFill>
                <a:latin typeface="Trebuchet MS" panose="020B0603020202020204" pitchFamily="34" charset="0"/>
              </a:rPr>
              <a:t>PROVIDENT CONSTRUCTION CO.</a:t>
            </a:r>
          </a:p>
        </p:txBody>
      </p:sp>
      <p:pic>
        <p:nvPicPr>
          <p:cNvPr id="3" name="Picture 2">
            <a:extLst>
              <a:ext uri="{FF2B5EF4-FFF2-40B4-BE49-F238E27FC236}">
                <a16:creationId xmlns:a16="http://schemas.microsoft.com/office/drawing/2014/main" id="{A5642037-192E-44F7-A2B1-FFBC931C89E8}"/>
              </a:ext>
            </a:extLst>
          </p:cNvPr>
          <p:cNvPicPr>
            <a:picLocks noChangeAspect="1"/>
          </p:cNvPicPr>
          <p:nvPr/>
        </p:nvPicPr>
        <p:blipFill>
          <a:blip r:embed="rId6"/>
          <a:stretch>
            <a:fillRect/>
          </a:stretch>
        </p:blipFill>
        <p:spPr>
          <a:xfrm>
            <a:off x="452188" y="4935445"/>
            <a:ext cx="3072062" cy="582952"/>
          </a:xfrm>
          <a:prstGeom prst="rect">
            <a:avLst/>
          </a:prstGeom>
        </p:spPr>
      </p:pic>
      <p:sp>
        <p:nvSpPr>
          <p:cNvPr id="12" name="Rectangle 11">
            <a:extLst>
              <a:ext uri="{FF2B5EF4-FFF2-40B4-BE49-F238E27FC236}">
                <a16:creationId xmlns:a16="http://schemas.microsoft.com/office/drawing/2014/main" id="{187D4AAB-55A8-4D2B-8761-89F2CA969DE0}"/>
              </a:ext>
            </a:extLst>
          </p:cNvPr>
          <p:cNvSpPr/>
          <p:nvPr/>
        </p:nvSpPr>
        <p:spPr>
          <a:xfrm>
            <a:off x="4368860" y="3620780"/>
            <a:ext cx="3454277" cy="907941"/>
          </a:xfrm>
          <a:prstGeom prst="rect">
            <a:avLst/>
          </a:prstGeom>
        </p:spPr>
        <p:txBody>
          <a:bodyPr wrap="square">
            <a:spAutoFit/>
          </a:bodyPr>
          <a:lstStyle/>
          <a:p>
            <a:pPr algn="ctr">
              <a:spcAft>
                <a:spcPts val="600"/>
              </a:spcAft>
            </a:pPr>
            <a:r>
              <a:rPr lang="en-US" sz="2400" dirty="0">
                <a:solidFill>
                  <a:srgbClr val="00337F"/>
                </a:solidFill>
                <a:latin typeface="Trebuchet MS" panose="020B0603020202020204" pitchFamily="34" charset="0"/>
              </a:rPr>
              <a:t>INTERIOR FURNITURE: </a:t>
            </a:r>
          </a:p>
          <a:p>
            <a:pPr algn="ctr">
              <a:spcAft>
                <a:spcPts val="600"/>
              </a:spcAft>
            </a:pPr>
            <a:r>
              <a:rPr lang="en-US" sz="2400" dirty="0">
                <a:solidFill>
                  <a:srgbClr val="00337F"/>
                </a:solidFill>
                <a:latin typeface="Trebuchet MS" panose="020B0603020202020204" pitchFamily="34" charset="0"/>
              </a:rPr>
              <a:t>OFFICESCAPES</a:t>
            </a:r>
          </a:p>
        </p:txBody>
      </p:sp>
      <p:sp>
        <p:nvSpPr>
          <p:cNvPr id="13" name="Rectangle 12">
            <a:extLst>
              <a:ext uri="{FF2B5EF4-FFF2-40B4-BE49-F238E27FC236}">
                <a16:creationId xmlns:a16="http://schemas.microsoft.com/office/drawing/2014/main" id="{89C12232-1747-42D4-A25E-0EB861D46E12}"/>
              </a:ext>
            </a:extLst>
          </p:cNvPr>
          <p:cNvSpPr/>
          <p:nvPr/>
        </p:nvSpPr>
        <p:spPr>
          <a:xfrm>
            <a:off x="8464690" y="3715156"/>
            <a:ext cx="3454277" cy="907941"/>
          </a:xfrm>
          <a:prstGeom prst="rect">
            <a:avLst/>
          </a:prstGeom>
        </p:spPr>
        <p:txBody>
          <a:bodyPr wrap="square">
            <a:spAutoFit/>
          </a:bodyPr>
          <a:lstStyle/>
          <a:p>
            <a:pPr algn="ctr">
              <a:spcAft>
                <a:spcPts val="600"/>
              </a:spcAft>
            </a:pPr>
            <a:r>
              <a:rPr lang="en-US" sz="2400" dirty="0">
                <a:solidFill>
                  <a:srgbClr val="00337F"/>
                </a:solidFill>
                <a:latin typeface="Trebuchet MS" panose="020B0603020202020204" pitchFamily="34" charset="0"/>
              </a:rPr>
              <a:t>TECHNOLOGY &amp; AV: </a:t>
            </a:r>
          </a:p>
          <a:p>
            <a:pPr algn="ctr">
              <a:spcAft>
                <a:spcPts val="600"/>
              </a:spcAft>
            </a:pPr>
            <a:r>
              <a:rPr lang="en-US" sz="2400" dirty="0">
                <a:solidFill>
                  <a:srgbClr val="00337F"/>
                </a:solidFill>
                <a:latin typeface="Trebuchet MS" panose="020B0603020202020204" pitchFamily="34" charset="0"/>
              </a:rPr>
              <a:t>LINX</a:t>
            </a:r>
          </a:p>
        </p:txBody>
      </p:sp>
      <p:pic>
        <p:nvPicPr>
          <p:cNvPr id="10" name="Picture 9">
            <a:extLst>
              <a:ext uri="{FF2B5EF4-FFF2-40B4-BE49-F238E27FC236}">
                <a16:creationId xmlns:a16="http://schemas.microsoft.com/office/drawing/2014/main" id="{FD62D790-040F-4495-B0BF-54DDECD1B1EB}"/>
              </a:ext>
            </a:extLst>
          </p:cNvPr>
          <p:cNvPicPr>
            <a:picLocks noChangeAspect="1"/>
          </p:cNvPicPr>
          <p:nvPr/>
        </p:nvPicPr>
        <p:blipFill>
          <a:blip r:embed="rId7"/>
          <a:stretch>
            <a:fillRect/>
          </a:stretch>
        </p:blipFill>
        <p:spPr>
          <a:xfrm>
            <a:off x="4668874" y="4707967"/>
            <a:ext cx="2854246" cy="1037908"/>
          </a:xfrm>
          <a:prstGeom prst="rect">
            <a:avLst/>
          </a:prstGeom>
        </p:spPr>
      </p:pic>
      <p:pic>
        <p:nvPicPr>
          <p:cNvPr id="14" name="Picture 13">
            <a:extLst>
              <a:ext uri="{FF2B5EF4-FFF2-40B4-BE49-F238E27FC236}">
                <a16:creationId xmlns:a16="http://schemas.microsoft.com/office/drawing/2014/main" id="{ECB88DE1-F9B3-4480-BC75-E8B0AE948408}"/>
              </a:ext>
            </a:extLst>
          </p:cNvPr>
          <p:cNvPicPr>
            <a:picLocks noChangeAspect="1"/>
          </p:cNvPicPr>
          <p:nvPr/>
        </p:nvPicPr>
        <p:blipFill>
          <a:blip r:embed="rId8"/>
          <a:stretch>
            <a:fillRect/>
          </a:stretch>
        </p:blipFill>
        <p:spPr>
          <a:xfrm>
            <a:off x="9124937" y="4829458"/>
            <a:ext cx="2133785" cy="883997"/>
          </a:xfrm>
          <a:prstGeom prst="rect">
            <a:avLst/>
          </a:prstGeom>
        </p:spPr>
      </p:pic>
    </p:spTree>
    <p:extLst>
      <p:ext uri="{BB962C8B-B14F-4D97-AF65-F5344CB8AC3E}">
        <p14:creationId xmlns:p14="http://schemas.microsoft.com/office/powerpoint/2010/main" val="128192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2B9624-CB23-4128-AAD8-4485085AB99B}"/>
              </a:ext>
            </a:extLst>
          </p:cNvPr>
          <p:cNvSpPr>
            <a:spLocks noGrp="1"/>
          </p:cNvSpPr>
          <p:nvPr>
            <p:ph type="title"/>
          </p:nvPr>
        </p:nvSpPr>
        <p:spPr>
          <a:xfrm>
            <a:off x="235242" y="-151701"/>
            <a:ext cx="10515600" cy="1325563"/>
          </a:xfrm>
        </p:spPr>
        <p:txBody>
          <a:bodyPr/>
          <a:lstStyle/>
          <a:p>
            <a:r>
              <a:rPr lang="en-US" dirty="0"/>
              <a:t>PROJECT MILESTONES</a:t>
            </a:r>
          </a:p>
        </p:txBody>
      </p:sp>
      <p:pic>
        <p:nvPicPr>
          <p:cNvPr id="8" name="Picture 7">
            <a:extLst>
              <a:ext uri="{FF2B5EF4-FFF2-40B4-BE49-F238E27FC236}">
                <a16:creationId xmlns:a16="http://schemas.microsoft.com/office/drawing/2014/main" id="{D4108E1B-BC40-425E-955F-C4E99647D6FE}"/>
              </a:ext>
            </a:extLst>
          </p:cNvPr>
          <p:cNvPicPr>
            <a:picLocks noChangeAspect="1"/>
          </p:cNvPicPr>
          <p:nvPr/>
        </p:nvPicPr>
        <p:blipFill>
          <a:blip r:embed="rId3"/>
          <a:stretch>
            <a:fillRect/>
          </a:stretch>
        </p:blipFill>
        <p:spPr>
          <a:xfrm>
            <a:off x="4557661" y="807993"/>
            <a:ext cx="3312247" cy="5997851"/>
          </a:xfrm>
          <a:prstGeom prst="rect">
            <a:avLst/>
          </a:prstGeom>
          <a:ln w="38100">
            <a:solidFill>
              <a:srgbClr val="00337F"/>
            </a:solidFill>
          </a:ln>
        </p:spPr>
      </p:pic>
      <p:pic>
        <p:nvPicPr>
          <p:cNvPr id="10" name="Picture 9" descr="Ground Breaking 12/14/2020">
            <a:extLst>
              <a:ext uri="{FF2B5EF4-FFF2-40B4-BE49-F238E27FC236}">
                <a16:creationId xmlns:a16="http://schemas.microsoft.com/office/drawing/2014/main" id="{12D73A8C-E52B-4469-9069-8E40E3B82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51" y="985263"/>
            <a:ext cx="3747666" cy="2270286"/>
          </a:xfrm>
          <a:prstGeom prst="rect">
            <a:avLst/>
          </a:prstGeom>
        </p:spPr>
      </p:pic>
      <p:pic>
        <p:nvPicPr>
          <p:cNvPr id="11" name="Picture 10">
            <a:extLst>
              <a:ext uri="{FF2B5EF4-FFF2-40B4-BE49-F238E27FC236}">
                <a16:creationId xmlns:a16="http://schemas.microsoft.com/office/drawing/2014/main" id="{6F428B80-B69D-45E6-9650-07A6C074F2CD}"/>
              </a:ext>
            </a:extLst>
          </p:cNvPr>
          <p:cNvPicPr>
            <a:picLocks noChangeAspect="1"/>
          </p:cNvPicPr>
          <p:nvPr/>
        </p:nvPicPr>
        <p:blipFill>
          <a:blip r:embed="rId5"/>
          <a:stretch>
            <a:fillRect/>
          </a:stretch>
        </p:blipFill>
        <p:spPr>
          <a:xfrm>
            <a:off x="8164912" y="903033"/>
            <a:ext cx="3791846" cy="2352516"/>
          </a:xfrm>
          <a:prstGeom prst="rect">
            <a:avLst/>
          </a:prstGeom>
        </p:spPr>
      </p:pic>
      <p:pic>
        <p:nvPicPr>
          <p:cNvPr id="12" name="Picture 11">
            <a:extLst>
              <a:ext uri="{FF2B5EF4-FFF2-40B4-BE49-F238E27FC236}">
                <a16:creationId xmlns:a16="http://schemas.microsoft.com/office/drawing/2014/main" id="{8CC24810-A6F5-4CFA-B186-ADCBFFF8D3D6}"/>
              </a:ext>
            </a:extLst>
          </p:cNvPr>
          <p:cNvPicPr>
            <a:picLocks noChangeAspect="1"/>
          </p:cNvPicPr>
          <p:nvPr/>
        </p:nvPicPr>
        <p:blipFill>
          <a:blip r:embed="rId6"/>
          <a:stretch>
            <a:fillRect/>
          </a:stretch>
        </p:blipFill>
        <p:spPr>
          <a:xfrm>
            <a:off x="430051" y="3806919"/>
            <a:ext cx="3772815" cy="2112905"/>
          </a:xfrm>
          <a:prstGeom prst="rect">
            <a:avLst/>
          </a:prstGeom>
        </p:spPr>
      </p:pic>
      <p:pic>
        <p:nvPicPr>
          <p:cNvPr id="13" name="Picture 12">
            <a:extLst>
              <a:ext uri="{FF2B5EF4-FFF2-40B4-BE49-F238E27FC236}">
                <a16:creationId xmlns:a16="http://schemas.microsoft.com/office/drawing/2014/main" id="{A186C884-E500-4AEF-805C-06F0F9B70BD5}"/>
              </a:ext>
            </a:extLst>
          </p:cNvPr>
          <p:cNvPicPr>
            <a:picLocks noChangeAspect="1"/>
          </p:cNvPicPr>
          <p:nvPr/>
        </p:nvPicPr>
        <p:blipFill>
          <a:blip r:embed="rId7"/>
          <a:stretch>
            <a:fillRect/>
          </a:stretch>
        </p:blipFill>
        <p:spPr>
          <a:xfrm>
            <a:off x="8164912" y="3806919"/>
            <a:ext cx="3807703" cy="2112905"/>
          </a:xfrm>
          <a:prstGeom prst="rect">
            <a:avLst/>
          </a:prstGeom>
        </p:spPr>
      </p:pic>
    </p:spTree>
    <p:extLst>
      <p:ext uri="{BB962C8B-B14F-4D97-AF65-F5344CB8AC3E}">
        <p14:creationId xmlns:p14="http://schemas.microsoft.com/office/powerpoint/2010/main" val="3367367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2B9624-CB23-4128-AAD8-4485085AB99B}"/>
              </a:ext>
            </a:extLst>
          </p:cNvPr>
          <p:cNvSpPr>
            <a:spLocks noGrp="1"/>
          </p:cNvSpPr>
          <p:nvPr>
            <p:ph type="title"/>
          </p:nvPr>
        </p:nvSpPr>
        <p:spPr>
          <a:xfrm>
            <a:off x="235242" y="-151701"/>
            <a:ext cx="10515600" cy="1325563"/>
          </a:xfrm>
        </p:spPr>
        <p:txBody>
          <a:bodyPr/>
          <a:lstStyle/>
          <a:p>
            <a:r>
              <a:rPr lang="en-US" dirty="0"/>
              <a:t>SUSTAINABILITY </a:t>
            </a:r>
          </a:p>
        </p:txBody>
      </p:sp>
      <p:pic>
        <p:nvPicPr>
          <p:cNvPr id="9" name="Picture 8">
            <a:extLst>
              <a:ext uri="{FF2B5EF4-FFF2-40B4-BE49-F238E27FC236}">
                <a16:creationId xmlns:a16="http://schemas.microsoft.com/office/drawing/2014/main" id="{1EDCA781-3E4A-48B2-A48E-8F420B69D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837742"/>
            <a:ext cx="6672943" cy="6020258"/>
          </a:xfrm>
          <a:prstGeom prst="rect">
            <a:avLst/>
          </a:prstGeom>
        </p:spPr>
      </p:pic>
      <p:pic>
        <p:nvPicPr>
          <p:cNvPr id="14" name="Picture 13">
            <a:extLst>
              <a:ext uri="{FF2B5EF4-FFF2-40B4-BE49-F238E27FC236}">
                <a16:creationId xmlns:a16="http://schemas.microsoft.com/office/drawing/2014/main" id="{CCB95601-42F3-46D6-8958-40ED9A93A487}"/>
              </a:ext>
            </a:extLst>
          </p:cNvPr>
          <p:cNvPicPr>
            <a:picLocks noChangeAspect="1"/>
          </p:cNvPicPr>
          <p:nvPr/>
        </p:nvPicPr>
        <p:blipFill>
          <a:blip r:embed="rId4"/>
          <a:stretch>
            <a:fillRect/>
          </a:stretch>
        </p:blipFill>
        <p:spPr>
          <a:xfrm>
            <a:off x="7337268" y="837742"/>
            <a:ext cx="4408418" cy="5182515"/>
          </a:xfrm>
          <a:prstGeom prst="rect">
            <a:avLst/>
          </a:prstGeom>
        </p:spPr>
      </p:pic>
    </p:spTree>
    <p:extLst>
      <p:ext uri="{BB962C8B-B14F-4D97-AF65-F5344CB8AC3E}">
        <p14:creationId xmlns:p14="http://schemas.microsoft.com/office/powerpoint/2010/main" val="275175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2B9624-CB23-4128-AAD8-4485085AB99B}"/>
              </a:ext>
            </a:extLst>
          </p:cNvPr>
          <p:cNvSpPr>
            <a:spLocks noGrp="1"/>
          </p:cNvSpPr>
          <p:nvPr>
            <p:ph type="title"/>
          </p:nvPr>
        </p:nvSpPr>
        <p:spPr>
          <a:xfrm>
            <a:off x="235242" y="-151701"/>
            <a:ext cx="10515600" cy="1325563"/>
          </a:xfrm>
        </p:spPr>
        <p:txBody>
          <a:bodyPr/>
          <a:lstStyle/>
          <a:p>
            <a:r>
              <a:rPr lang="en-US" dirty="0"/>
              <a:t>VIDEO</a:t>
            </a:r>
          </a:p>
        </p:txBody>
      </p:sp>
      <p:sp>
        <p:nvSpPr>
          <p:cNvPr id="6" name="TextBox 5">
            <a:extLst>
              <a:ext uri="{FF2B5EF4-FFF2-40B4-BE49-F238E27FC236}">
                <a16:creationId xmlns:a16="http://schemas.microsoft.com/office/drawing/2014/main" id="{70532342-34AA-442F-B4D2-12FB687E69FA}"/>
              </a:ext>
            </a:extLst>
          </p:cNvPr>
          <p:cNvSpPr txBox="1"/>
          <p:nvPr/>
        </p:nvSpPr>
        <p:spPr>
          <a:xfrm>
            <a:off x="3041072" y="2567268"/>
            <a:ext cx="6109855" cy="584775"/>
          </a:xfrm>
          <a:prstGeom prst="rect">
            <a:avLst/>
          </a:prstGeom>
          <a:noFill/>
        </p:spPr>
        <p:txBody>
          <a:bodyPr wrap="square">
            <a:spAutoFit/>
          </a:bodyPr>
          <a:lstStyle/>
          <a:p>
            <a:r>
              <a:rPr lang="en-US" sz="3200" dirty="0">
                <a:hlinkClick r:id="rId3"/>
              </a:rPr>
              <a:t>Link: Vectra Corporate Center Video</a:t>
            </a:r>
          </a:p>
        </p:txBody>
      </p:sp>
      <p:sp>
        <p:nvSpPr>
          <p:cNvPr id="3" name="TextBox 2">
            <a:extLst>
              <a:ext uri="{FF2B5EF4-FFF2-40B4-BE49-F238E27FC236}">
                <a16:creationId xmlns:a16="http://schemas.microsoft.com/office/drawing/2014/main" id="{DD10D867-4BA8-4C81-92E1-C29AFDA7CC18}"/>
              </a:ext>
            </a:extLst>
          </p:cNvPr>
          <p:cNvSpPr txBox="1"/>
          <p:nvPr/>
        </p:nvSpPr>
        <p:spPr>
          <a:xfrm>
            <a:off x="-13855" y="5715000"/>
            <a:ext cx="6109855" cy="369332"/>
          </a:xfrm>
          <a:prstGeom prst="rect">
            <a:avLst/>
          </a:prstGeom>
          <a:noFill/>
        </p:spPr>
        <p:txBody>
          <a:bodyPr wrap="square" rtlCol="0">
            <a:spAutoFit/>
          </a:bodyPr>
          <a:lstStyle/>
          <a:p>
            <a:r>
              <a:rPr lang="en-US" sz="1800" dirty="0"/>
              <a:t>Source https://www.youtube.com/watch?v=IDhpscpQQIA</a:t>
            </a:r>
            <a:endParaRPr lang="en-US" dirty="0"/>
          </a:p>
        </p:txBody>
      </p:sp>
    </p:spTree>
    <p:extLst>
      <p:ext uri="{BB962C8B-B14F-4D97-AF65-F5344CB8AC3E}">
        <p14:creationId xmlns:p14="http://schemas.microsoft.com/office/powerpoint/2010/main" val="3088801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2B9624-CB23-4128-AAD8-4485085AB99B}"/>
              </a:ext>
            </a:extLst>
          </p:cNvPr>
          <p:cNvSpPr>
            <a:spLocks noGrp="1"/>
          </p:cNvSpPr>
          <p:nvPr>
            <p:ph type="title"/>
          </p:nvPr>
        </p:nvSpPr>
        <p:spPr>
          <a:xfrm>
            <a:off x="7333984" y="967530"/>
            <a:ext cx="4727385" cy="2889114"/>
          </a:xfrm>
        </p:spPr>
        <p:txBody>
          <a:bodyPr vert="horz" lIns="91440" tIns="45720" rIns="91440" bIns="45720" rtlCol="0" anchor="b">
            <a:normAutofit/>
          </a:bodyPr>
          <a:lstStyle/>
          <a:p>
            <a:r>
              <a:rPr lang="en-US" sz="5400" dirty="0">
                <a:solidFill>
                  <a:schemeClr val="tx1"/>
                </a:solidFill>
              </a:rPr>
              <a:t>QUESTIONS ?</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8CBB5DE-8A05-4616-8ACE-2A5177605D53}"/>
              </a:ext>
            </a:extLst>
          </p:cNvPr>
          <p:cNvPicPr>
            <a:picLocks noChangeAspect="1"/>
          </p:cNvPicPr>
          <p:nvPr/>
        </p:nvPicPr>
        <p:blipFill rotWithShape="1">
          <a:blip r:embed="rId3"/>
          <a:srcRect t="10516" r="1" b="996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6838772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7E4FFB8BBAB64DAD71ABC4037D05D7" ma:contentTypeVersion="16" ma:contentTypeDescription="Create a new document." ma:contentTypeScope="" ma:versionID="4abb2e07943f84cdebe5eb1aa246ac67">
  <xsd:schema xmlns:xsd="http://www.w3.org/2001/XMLSchema" xmlns:xs="http://www.w3.org/2001/XMLSchema" xmlns:p="http://schemas.microsoft.com/office/2006/metadata/properties" xmlns:ns2="40e9b2b1-47a2-419f-b9f3-a64edfee8861" xmlns:ns3="f6c77997-693c-4dcc-b48c-df69b481f8d1" targetNamespace="http://schemas.microsoft.com/office/2006/metadata/properties" ma:root="true" ma:fieldsID="064cda93a1e24e2f265f311daebe115d" ns2:_="" ns3:_="">
    <xsd:import namespace="40e9b2b1-47a2-419f-b9f3-a64edfee8861"/>
    <xsd:import namespace="f6c77997-693c-4dcc-b48c-df69b481f8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e9b2b1-47a2-419f-b9f3-a64edfee88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59ed9d-ad71-4c80-a195-1badd75ace7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c77997-693c-4dcc-b48c-df69b481f8d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456e64-6445-45ef-ae7e-0ca51fdbc6cd}" ma:internalName="TaxCatchAll" ma:showField="CatchAllData" ma:web="f6c77997-693c-4dcc-b48c-df69b481f8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7BF95-E38A-4BD9-9AEF-FF2F7BA63E7A}"/>
</file>

<file path=customXml/itemProps2.xml><?xml version="1.0" encoding="utf-8"?>
<ds:datastoreItem xmlns:ds="http://schemas.openxmlformats.org/officeDocument/2006/customXml" ds:itemID="{59ED67F1-53FB-4A4B-8063-ACAC3C6759F1}"/>
</file>

<file path=docProps/app.xml><?xml version="1.0" encoding="utf-8"?>
<Properties xmlns="http://schemas.openxmlformats.org/officeDocument/2006/extended-properties" xmlns:vt="http://schemas.openxmlformats.org/officeDocument/2006/docPropsVTypes">
  <TotalTime>322</TotalTime>
  <Words>337</Words>
  <Application>Microsoft Office PowerPoint</Application>
  <PresentationFormat>Widescreen</PresentationFormat>
  <Paragraphs>53</Paragraphs>
  <Slides>7</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Arial</vt:lpstr>
      <vt:lpstr>Calibri</vt:lpstr>
      <vt:lpstr>Calibri Light</vt:lpstr>
      <vt:lpstr>Trebuchet MS</vt:lpstr>
      <vt:lpstr>Wingdings</vt:lpstr>
      <vt:lpstr>Office Theme</vt:lpstr>
      <vt:lpstr>1_Office Theme</vt:lpstr>
      <vt:lpstr>PowerPoint Presentation</vt:lpstr>
      <vt:lpstr>BUILDING OVERVIEW</vt:lpstr>
      <vt:lpstr>PROJECT PARTNERS</vt:lpstr>
      <vt:lpstr>PROJECT MILESTONES</vt:lpstr>
      <vt:lpstr>SUSTAINABILITY </vt:lpstr>
      <vt:lpstr>VIDEO</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Day</dc:creator>
  <cp:lastModifiedBy>Brittany Day</cp:lastModifiedBy>
  <cp:revision>3</cp:revision>
  <dcterms:created xsi:type="dcterms:W3CDTF">2022-07-28T22:32:31Z</dcterms:created>
  <dcterms:modified xsi:type="dcterms:W3CDTF">2022-08-01T23:35:44Z</dcterms:modified>
</cp:coreProperties>
</file>